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7" r:id="rId34"/>
    <p:sldId id="288" r:id="rId35"/>
    <p:sldId id="290" r:id="rId36"/>
    <p:sldId id="291" r:id="rId37"/>
    <p:sldId id="292" r:id="rId38"/>
    <p:sldId id="293" r:id="rId39"/>
    <p:sldId id="294" r:id="rId40"/>
    <p:sldId id="295" r:id="rId41"/>
    <p:sldId id="296"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 id="332" r:id="rId69"/>
    <p:sldId id="333" r:id="rId70"/>
    <p:sldId id="334" r:id="rId71"/>
    <p:sldId id="342" r:id="rId72"/>
    <p:sldId id="343" r:id="rId73"/>
    <p:sldId id="344" r:id="rId74"/>
    <p:sldId id="345" r:id="rId75"/>
    <p:sldId id="346" r:id="rId76"/>
    <p:sldId id="347" r:id="rId77"/>
    <p:sldId id="348" r:id="rId78"/>
    <p:sldId id="349" r:id="rId79"/>
    <p:sldId id="350" r:id="rId80"/>
    <p:sldId id="351" r:id="rId81"/>
    <p:sldId id="352" r:id="rId82"/>
    <p:sldId id="353" r:id="rId8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6" Type="http://schemas.openxmlformats.org/officeDocument/2006/relationships/tableStyles" Target="tableStyles.xml"/><Relationship Id="rId85" Type="http://schemas.openxmlformats.org/officeDocument/2006/relationships/viewProps" Target="viewProps.xml"/><Relationship Id="rId84" Type="http://schemas.openxmlformats.org/officeDocument/2006/relationships/presProps" Target="presProps.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slide" Target="../slides/slide69.xml"/><Relationship Id="rId4" Type="http://schemas.openxmlformats.org/officeDocument/2006/relationships/slide" Target="../slides/slide25.xml"/><Relationship Id="rId3" Type="http://schemas.openxmlformats.org/officeDocument/2006/relationships/slide" Target="../slides/slide7.xm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7" Type="http://schemas.openxmlformats.org/officeDocument/2006/relationships/slide" Target="../slides/slide69.xml"/><Relationship Id="rId6" Type="http://schemas.openxmlformats.org/officeDocument/2006/relationships/slide" Target="../slides/slide2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mc=目录配置2#a0707f1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6687d4afb&amp;cid=6687d4afb&amp;vtp=1">
            <a:hlinkClick r:id="rId3" action="ppaction://hlinksldjump"/>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2018b16ac&amp;cid=2018b16ac&amp;vtp=1">
            <a:hlinkClick r:id="rId4" action="ppaction://hlinksldjump"/>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794929670&amp;cid=794929670&amp;vtp=1">
            <a:hlinkClick r:id="rId5" action="ppaction://hlinksldjump"/>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a0707f1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专题七 古诗文联读</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真题#df=6687d4a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刷真题#df=2018b16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刷真题#df=7949296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刷主题#df=92d1a9e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人物辑录</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3#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刷主题#df=9fd56b3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山水风物</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刷主题#df=aa43aa1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风骨气节</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综合#df=6687d4a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刷综合#df=2018b16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综合#df=7949296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6687d4afb&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2018b16ac&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794929670&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6.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9.xml"/><Relationship Id="rId1" Type="http://schemas.openxmlformats.org/officeDocument/2006/relationships/image" Target="../media/image17.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9.xml"/><Relationship Id="rId1"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9.xml"/><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9.xml"/><Relationship Id="rId1"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9.xml"/><Relationship Id="rId1"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9.xml"/><Relationship Id="rId1" Type="http://schemas.openxmlformats.org/officeDocument/2006/relationships/image" Target="../media/image2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0.xml"/><Relationship Id="rId1" Type="http://schemas.openxmlformats.org/officeDocument/2006/relationships/image" Target="../media/image2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0.xml"/><Relationship Id="rId1" Type="http://schemas.openxmlformats.org/officeDocument/2006/relationships/image" Target="../media/image2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0.xml"/><Relationship Id="rId1" Type="http://schemas.openxmlformats.org/officeDocument/2006/relationships/image" Target="../media/image25.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0.xml"/><Relationship Id="rId1" Type="http://schemas.openxmlformats.org/officeDocument/2006/relationships/image" Target="../media/image26.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0.xml"/><Relationship Id="rId1" Type="http://schemas.openxmlformats.org/officeDocument/2006/relationships/image" Target="../media/image2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20.xml"/><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1.xml"/><Relationship Id="rId1" Type="http://schemas.openxmlformats.org/officeDocument/2006/relationships/image" Target="../media/image31.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slide" Target="slide69.xml"/><Relationship Id="rId2" Type="http://schemas.openxmlformats.org/officeDocument/2006/relationships/slide" Target="slide25.xml"/><Relationship Id="rId1" Type="http://schemas.openxmlformats.org/officeDocument/2006/relationships/slide" Target="slide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1.xml"/><Relationship Id="rId1" Type="http://schemas.openxmlformats.org/officeDocument/2006/relationships/image" Target="../media/image32.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1.xml"/><Relationship Id="rId1" Type="http://schemas.openxmlformats.org/officeDocument/2006/relationships/image" Target="../media/image33.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21.xml"/><Relationship Id="rId1" Type="http://schemas.openxmlformats.org/officeDocument/2006/relationships/image" Target="../media/image34.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4.xml"/><Relationship Id="rId1" Type="http://schemas.openxmlformats.org/officeDocument/2006/relationships/image" Target="../media/image35.pn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24.xml"/><Relationship Id="rId1" Type="http://schemas.openxmlformats.org/officeDocument/2006/relationships/image" Target="../media/image36.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image" Target="../media/image11.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6.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_1#72f75f253?vcp=1&amp;pid=addf46e7e&amp;color=0,0,0&amp;vtp=1&amp;bt=1&amp;bbb=1&amp;hb=1"/>
          <p:cNvSpPr/>
          <p:nvPr/>
        </p:nvSpPr>
        <p:spPr>
          <a:xfrm>
            <a:off x="502920" y="161579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2.《观潮》画横线的句子写出了钱江潮的气势，富有表现力。请从句式、修辞、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感官体验等角度任选两个赏析。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3" name="QO_8_AN.7_1#72f75f253?vcp=1&amp;pid=addf46e7e&amp;color=0,0,0&amp;vtp=1&amp;bbb=1&amp;hb=1"/>
          <p:cNvSpPr/>
          <p:nvPr/>
        </p:nvSpPr>
        <p:spPr>
          <a:xfrm>
            <a:off x="502920" y="2440973"/>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【示例】句式上,多用短句,读来短促有力,更能体现潮水的雄豪气势；修辞上,将海潮声比作雷霆声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,形象地写出潮</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水的声势浩大</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;“玉城雪岭”从视觉角度描绘潮水的颜色和形状，生动形象。（写出两点即可，4分）</a:t>
            </a:r>
            <a:endParaRPr lang="en-US" altLang="zh-CN" dirty="0"/>
          </a:p>
        </p:txBody>
      </p:sp>
      <p:sp>
        <p:nvSpPr>
          <p:cNvPr id="4" name="QB_8_BD.8_1#0aa33b6e8?sp=1&amp;vcp=1&amp;pid=addf46e7e&amp;color=0,0,0&amp;vtp=1&amp;bbb=1"/>
          <p:cNvSpPr/>
          <p:nvPr/>
        </p:nvSpPr>
        <p:spPr>
          <a:xfrm>
            <a:off x="502920" y="325872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3.阅读《观潮》最后一段，将下面表格填写完整。（4分）</a:t>
            </a:r>
            <a:endParaRPr lang="en-US" altLang="zh-CN" sz="1800" dirty="0"/>
          </a:p>
        </p:txBody>
      </p:sp>
      <p:graphicFrame>
        <p:nvGraphicFramePr>
          <p:cNvPr id="11" name="QB_8_BD.8_2#0aa33b6e8?colgroup=20,27&amp;vcp=1&amp;pid=addf46e7e&amp;color=0,0,0&amp;vtp=1&amp;bbb=1"/>
          <p:cNvGraphicFramePr>
            <a:graphicFrameLocks noGrp="1"/>
          </p:cNvGraphicFramePr>
          <p:nvPr/>
        </p:nvGraphicFramePr>
        <p:xfrm>
          <a:off x="502920" y="3749518"/>
          <a:ext cx="11155680" cy="1935925"/>
        </p:xfrm>
        <a:graphic>
          <a:graphicData uri="http://schemas.openxmlformats.org/drawingml/2006/table">
            <a:tbl>
              <a:tblPr/>
              <a:tblGrid>
                <a:gridCol w="4791456"/>
                <a:gridCol w="6364224"/>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原文语句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批</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珠翠罗绮溢目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“溢目”用词凝练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突出了①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写出车马众多</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道路拥堵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饮食百物皆倍穹常时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说明售卖的物品数量多</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gridSpan="2">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这段描写的作用④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6" name="QB_8_AN.9_1#0aa33b6e8.blank?vcp=1&amp;pid=addf46e7e&amp;color=0,0,0&amp;vpa=2&amp;vtp=1&amp;bbb=1"/>
          <p:cNvSpPr/>
          <p:nvPr/>
        </p:nvSpPr>
        <p:spPr>
          <a:xfrm>
            <a:off x="8077033" y="4123407"/>
            <a:ext cx="14239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人多（1分）</a:t>
            </a:r>
            <a:endParaRPr lang="en-US" altLang="zh-CN" dirty="0"/>
          </a:p>
        </p:txBody>
      </p:sp>
      <p:sp>
        <p:nvSpPr>
          <p:cNvPr id="7" name="QB_8_AN.10_1#0aa33b6e8.blank?vcp=1&amp;pid=addf46e7e&amp;color=0,0,0&amp;vpa=3&amp;vtp=1&amp;bbb=1"/>
          <p:cNvSpPr/>
          <p:nvPr/>
        </p:nvSpPr>
        <p:spPr>
          <a:xfrm>
            <a:off x="2046954" y="4511836"/>
            <a:ext cx="18811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车马塞途（1分）</a:t>
            </a:r>
            <a:endParaRPr lang="en-US" altLang="zh-CN" dirty="0"/>
          </a:p>
        </p:txBody>
      </p:sp>
      <p:sp>
        <p:nvSpPr>
          <p:cNvPr id="8" name="QB_8_AN.11_1#0aa33b6e8.blank?vcp=1&amp;pid=addf46e7e&amp;color=0,0,0&amp;vpa=4&amp;vtp=1&amp;bbb=1"/>
          <p:cNvSpPr/>
          <p:nvPr/>
        </p:nvSpPr>
        <p:spPr>
          <a:xfrm>
            <a:off x="8102433" y="4900265"/>
            <a:ext cx="16525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价格高（1分）</a:t>
            </a:r>
            <a:endParaRPr lang="en-US" altLang="zh-CN" dirty="0"/>
          </a:p>
        </p:txBody>
      </p:sp>
      <p:sp>
        <p:nvSpPr>
          <p:cNvPr id="9" name="QB_8_AN.12_1#0aa33b6e8.blank?vcp=1&amp;pid=addf46e7e&amp;color=0,0,0&amp;vpa=5&amp;vtp=1&amp;bbb=1"/>
          <p:cNvSpPr/>
          <p:nvPr/>
        </p:nvSpPr>
        <p:spPr>
          <a:xfrm>
            <a:off x="2409276" y="5287108"/>
            <a:ext cx="66817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描写了观潮的情景，突出观潮时江岸一带热闹繁华的场景（1分）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wipe(left)">
                                      <p:cBhvr>
                                        <p:cTn id="18" dur="500"/>
                                        <p:tgtEl>
                                          <p:spTgt spid="6">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wipe(left)">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wipe(left)">
                                      <p:cBhvr>
                                        <p:cTn id="26" dur="500"/>
                                        <p:tgtEl>
                                          <p:spTgt spid="7">
                                            <p:bg/>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wipe(left)">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wipe(left)">
                                      <p:cBhvr>
                                        <p:cTn id="34" dur="500"/>
                                        <p:tgtEl>
                                          <p:spTgt spid="8">
                                            <p:bg/>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wipe(left)">
                                      <p:cBhvr>
                                        <p:cTn id="37" dur="5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wipe(left)">
                                      <p:cBhvr>
                                        <p:cTn id="42" dur="500"/>
                                        <p:tgtEl>
                                          <p:spTgt spid="9">
                                            <p:bg/>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wipe(left)">
                                      <p:cBhvr>
                                        <p:cTn id="4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P spid="7" grpId="0" animBg="1" build="p"/>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3_1#0c48a5321?vcp=1&amp;pid=addf46e7e&amp;color=0,0,0&amp;mp=1&amp;vtp=1&amp;bt=1&amp;bbb=1"/>
          <p:cNvSpPr/>
          <p:nvPr/>
        </p:nvSpPr>
        <p:spPr>
          <a:xfrm>
            <a:off x="502920" y="265614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4.《观潮》和《酒泉子·长忆观潮》中，“弄潮儿”形象鲜明，请结合内容分析。（4分）</a:t>
            </a:r>
            <a:endParaRPr lang="en-US" altLang="zh-CN" sz="1800" dirty="0"/>
          </a:p>
        </p:txBody>
      </p:sp>
      <p:sp>
        <p:nvSpPr>
          <p:cNvPr id="3" name="QO_8_AN.14_1#0c48a5321?vcp=1&amp;pid=addf46e7e&amp;color=0,0,0&amp;vtp=1&amp;bbb=1&amp;hb=1"/>
          <p:cNvSpPr/>
          <p:nvPr/>
        </p:nvSpPr>
        <p:spPr>
          <a:xfrm>
            <a:off x="502920" y="305460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《观潮》中，“披发文身”写弄潮儿的外貌；“争先鼓勇，溯迎而上”写弄潮儿的猛勇</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；“出没于鲸波万</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仞中</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”写弄潮儿的矫健；“腾身百变，而旗尾略不沾湿”写弄潮儿技巧的高超。《酒泉子·长忆观潮》中</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，“向涛头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”写弄潮儿的勇猛；“手把红旗旗不湿”写弄潮儿技巧的高超。诗文中对弄潮儿的描写</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，体现了他们的大无畏精</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、豪迈气概和高超技巧。（4分）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dd2d6fd18?vcp=1&amp;pid=fd2fc5a45&amp;color=0,0,0&amp;vtp=1&amp;bt=1&amp;bbb=1&amp;hb=1"/>
          <p:cNvSpPr/>
          <p:nvPr/>
        </p:nvSpPr>
        <p:spPr>
          <a:xfrm>
            <a:off x="502920" y="882396"/>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［2023嘉兴中考节选］校文学社开展“赏君子之美·识文人风骨”探究活动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阅读诗文</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，完成任务。（11分）</a:t>
            </a:r>
            <a:endParaRPr lang="en-US" altLang="zh-CN" sz="2400" dirty="0"/>
          </a:p>
        </p:txBody>
      </p:sp>
      <mc:AlternateContent xmlns:mc="http://schemas.openxmlformats.org/markup-compatibility/2006">
        <mc:Choice xmlns:a14="http://schemas.microsoft.com/office/drawing/2010/main" Requires="a14">
          <p:sp>
            <p:nvSpPr>
              <p:cNvPr id="3" name="QM_7_BD.15_1#321782b90?vcp=1&amp;pid=dd2d6fd18&amp;color=0,0,0&amp;vtp=1&amp;bbb=1&amp;hb=1"/>
              <p:cNvSpPr/>
              <p:nvPr/>
            </p:nvSpPr>
            <p:spPr>
              <a:xfrm>
                <a:off x="502920" y="1625600"/>
                <a:ext cx="11183112" cy="37039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程本立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字原道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嘉兴崇德人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少读书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不务章句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闻金华朱彦修兄弟得考亭之学</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于白云许谦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乃往就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丁卯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从王朝京师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谪云南长官司吏目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留家大梁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自以一仆之任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时所部百夷煽诱为逆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本立单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骑深入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为书开谕逆顺利害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由是诸夷感悦归顺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边事以息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西南当王师初靖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余孽尚骄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时西平侯沐英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布政使张紞以本立统领守御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因自誓曰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吾当以死救此一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遂不避艰险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山行野宿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自楚雄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姚安以逮</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鹤庆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丽江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永昌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咸赖其抚绥安辑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自是民得安业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军得着伍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本立之力也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选自《革除遭事二》有删改</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作者明·黄佐）</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注】①考亭之学：朱熹之学。②逮：至。</a:t>
                </a:r>
                <a:endParaRPr lang="en-US" altLang="zh-CN" dirty="0"/>
              </a:p>
            </p:txBody>
          </p:sp>
        </mc:Choice>
        <mc:Fallback>
          <p:sp>
            <p:nvSpPr>
              <p:cNvPr id="3" name="QM_7_BD.15_1#321782b90?vcp=1&amp;pid=dd2d6fd18&amp;color=0,0,0&amp;vtp=1&amp;bbb=1&amp;hb=1"/>
              <p:cNvSpPr>
                <a:spLocks noRot="1" noChangeAspect="1" noMove="1" noResize="1" noEditPoints="1" noAdjustHandles="1" noChangeArrowheads="1" noChangeShapeType="1" noTextEdit="1"/>
              </p:cNvSpPr>
              <p:nvPr/>
            </p:nvSpPr>
            <p:spPr>
              <a:xfrm>
                <a:off x="502920" y="1625600"/>
                <a:ext cx="11183112" cy="3703955"/>
              </a:xfrm>
              <a:prstGeom prst="rect">
                <a:avLst/>
              </a:prstGeom>
              <a:blipFill rotWithShape="1">
                <a:blip r:embed="rId1"/>
                <a:stretch>
                  <a:fillRect r="-1152" b="-1149"/>
                </a:stretch>
              </a:blipFill>
            </p:spPr>
            <p:txBody>
              <a:bodyPr/>
              <a:lstStyle/>
              <a:p>
                <a:r>
                  <a:rPr lang="zh-CN" altLang="en-US">
                    <a:noFill/>
                  </a:rPr>
                  <a:t> </a:t>
                </a:r>
              </a:p>
            </p:txBody>
          </p:sp>
        </mc:Fallback>
      </mc:AlternateContent>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15_2#321782b90?vcp=1&amp;pid=dd2d6fd18&amp;color=0,0,0&amp;mp=1&amp;vtp=1&amp;bt=1&amp;bbb=1"/>
          <p:cNvSpPr/>
          <p:nvPr/>
        </p:nvSpPr>
        <p:spPr>
          <a:xfrm>
            <a:off x="502920" y="2632395"/>
            <a:ext cx="11183112" cy="20275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洛阳七里桥命儿还大梁，是日风霾大作，晚色忽开，一诗自遣</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·程本立</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老西行几日还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归心随尔过崤关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晴扫得离愁去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稳坐车中饱看山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选自《巽隐集》卷一）</a:t>
            </a:r>
            <a:endParaRPr lang="en-US" altLang="zh-CN" sz="1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321782b90?vcp=1&amp;pid=dd2d6fd18&amp;color=0,0,0&amp;vtp=1&amp;bt=1&amp;bbb=1"/>
          <p:cNvSpPr/>
          <p:nvPr/>
        </p:nvSpPr>
        <p:spPr>
          <a:xfrm>
            <a:off x="502920" y="900000"/>
            <a:ext cx="11183112" cy="303530"/>
          </a:xfrm>
          <a:prstGeom prst="rect">
            <a:avLst/>
          </a:prstGeom>
          <a:noFill/>
        </p:spPr>
        <p:txBody>
          <a:bodyPr wrap="none" lIns="0" tIns="0" rIns="0" bIns="0" rtlCol="0" anchor="t"/>
          <a:lstStyle/>
          <a:p>
            <a:pPr algn="l" latinLnBrk="1">
              <a:lnSpc>
                <a:spcPts val="26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【任务一</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阅文知人】</a:t>
            </a:r>
            <a:endParaRPr lang="en-US" altLang="zh-CN" sz="1800" dirty="0"/>
          </a:p>
        </p:txBody>
      </p:sp>
      <p:sp>
        <p:nvSpPr>
          <p:cNvPr id="3" name="QB_8_BD.16_1#35c5f4cea?sp=1&amp;vcp=1&amp;pid=321782b90&amp;color=0,0,0&amp;vtp=1&amp;bbb=1"/>
          <p:cNvSpPr/>
          <p:nvPr/>
        </p:nvSpPr>
        <p:spPr>
          <a:xfrm>
            <a:off x="502920" y="1208355"/>
            <a:ext cx="11183112" cy="316040"/>
          </a:xfrm>
          <a:prstGeom prst="rect">
            <a:avLst/>
          </a:prstGeom>
          <a:noFill/>
        </p:spPr>
        <p:txBody>
          <a:bodyPr wrap="none" lIns="0" tIns="0" rIns="0" bIns="0" rtlCol="0" anchor="t"/>
          <a:lstStyle/>
          <a:p>
            <a:pPr algn="l"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5.认真阅读文本内容，将下表填写完整。（4分）</a:t>
            </a:r>
            <a:endParaRPr lang="en-US" altLang="zh-CN" sz="1800" dirty="0"/>
          </a:p>
        </p:txBody>
      </p:sp>
      <p:graphicFrame>
        <p:nvGraphicFramePr>
          <p:cNvPr id="15" name="QB_8_BD.16_2#35c5f4cea?colgroup=6,17,8,13&amp;vcp=1&amp;pid=321782b90&amp;color=0,0,0&amp;vtp=1&amp;bbb=1&amp;hb=1"/>
          <p:cNvGraphicFramePr>
            <a:graphicFrameLocks noGrp="1"/>
          </p:cNvGraphicFramePr>
          <p:nvPr/>
        </p:nvGraphicFramePr>
        <p:xfrm>
          <a:off x="502920" y="1660476"/>
          <a:ext cx="11155680" cy="2938019"/>
        </p:xfrm>
        <a:graphic>
          <a:graphicData uri="http://schemas.openxmlformats.org/drawingml/2006/table">
            <a:tbl>
              <a:tblPr/>
              <a:tblGrid>
                <a:gridCol w="1645920"/>
                <a:gridCol w="4105656"/>
                <a:gridCol w="2084832"/>
                <a:gridCol w="3319272"/>
              </a:tblGrid>
              <a:tr h="377190">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筛选文本信息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概括人物经历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我的学习批注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24281">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年轻时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闻金华朱彦修兄弟得考亭之学于白云许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谦</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乃往就学焉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远道求学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“就学”可理解为（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6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1826">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丁卯年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谪云南长官司吏目</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“谪”字学过</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理解不难</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27266">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云南任上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为书开谕逆顺利害</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由是诸夷感悦归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边事以息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6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“诸夷”是否就是“西和诸戎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诸戎”呢？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27456">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王师初靖后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6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西南建功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军民安居乐业</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全是程本立的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功劳啊</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8_AN.17_1#35c5f4cea.blank?vcp=1&amp;pid=321782b90&amp;color=0,0,0&amp;vpa=6&amp;vtp=1&amp;bbb=1&amp;hb=1"/>
          <p:cNvSpPr/>
          <p:nvPr/>
        </p:nvSpPr>
        <p:spPr>
          <a:xfrm>
            <a:off x="8411328" y="2042110"/>
            <a:ext cx="3192272" cy="663956"/>
          </a:xfrm>
          <a:prstGeom prst="rect">
            <a:avLst/>
          </a:prstGeom>
          <a:noFill/>
        </p:spPr>
        <p:txBody>
          <a:bodyPr wrap="square" lIns="0" tIns="0" rIns="0" bIns="0" rtlCol="0" anchor="t"/>
          <a:lstStyle/>
          <a:p>
            <a:pPr latinLnBrk="1">
              <a:lnSpc>
                <a:spcPct val="126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到老师身边学习</a:t>
            </a:r>
            <a:endParaRPr lang="en-US" altLang="zh-CN" dirty="0"/>
          </a:p>
        </p:txBody>
      </p:sp>
      <p:sp>
        <p:nvSpPr>
          <p:cNvPr id="6" name="QB_8_AN.18_1#35c5f4cea.blank?vcp=1&amp;pid=321782b90&amp;color=0,0,0&amp;vpa=7&amp;vtp=1&amp;bbb=1"/>
          <p:cNvSpPr/>
          <p:nvPr/>
        </p:nvSpPr>
        <p:spPr>
          <a:xfrm>
            <a:off x="6903552" y="2751375"/>
            <a:ext cx="10810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贬官云南</a:t>
            </a:r>
            <a:endParaRPr lang="en-US" altLang="zh-CN" dirty="0"/>
          </a:p>
        </p:txBody>
      </p:sp>
      <p:sp>
        <p:nvSpPr>
          <p:cNvPr id="7" name="QB_8_AN.19_1#35c5f4cea.blank?vcp=1&amp;pid=321782b90&amp;color=0,0,0&amp;vpa=8&amp;vtp=1&amp;bbb=1&amp;hb=1"/>
          <p:cNvSpPr/>
          <p:nvPr/>
        </p:nvSpPr>
        <p:spPr>
          <a:xfrm>
            <a:off x="6326496" y="3149710"/>
            <a:ext cx="1957832" cy="663956"/>
          </a:xfrm>
          <a:prstGeom prst="rect">
            <a:avLst/>
          </a:prstGeom>
          <a:noFill/>
        </p:spPr>
        <p:txBody>
          <a:bodyPr wrap="square" lIns="0" tIns="0" rIns="0" bIns="0" rtlCol="0" anchor="t"/>
          <a:lstStyle/>
          <a:p>
            <a:pPr latinLnBrk="1">
              <a:lnSpc>
                <a:spcPct val="126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智抚诸夷/平定边事</a:t>
            </a:r>
            <a:endParaRPr lang="en-US" altLang="zh-CN" dirty="0"/>
          </a:p>
        </p:txBody>
      </p:sp>
      <p:sp>
        <p:nvSpPr>
          <p:cNvPr id="8" name="QB_8_AN.20_1#35c5f4cea.blank?vcp=1&amp;pid=321782b90&amp;color=0,0,0&amp;vpa=9&amp;vtp=1&amp;bbb=1&amp;hb=1"/>
          <p:cNvSpPr/>
          <p:nvPr/>
        </p:nvSpPr>
        <p:spPr>
          <a:xfrm>
            <a:off x="2220840" y="3877070"/>
            <a:ext cx="3978656" cy="663766"/>
          </a:xfrm>
          <a:prstGeom prst="rect">
            <a:avLst/>
          </a:prstGeom>
          <a:noFill/>
        </p:spPr>
        <p:txBody>
          <a:bodyPr wrap="square" lIns="0" tIns="0" rIns="0" bIns="0" rtlCol="0" anchor="t"/>
          <a:lstStyle/>
          <a:p>
            <a:pPr latinLnBrk="1">
              <a:lnSpc>
                <a:spcPct val="126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自是民得安业</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，军得着伍</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，本立之力也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9" name="QO_8_BD.21_1#aff6dcb79?sp=1&amp;vcp=1&amp;pid=321782b90&amp;color=0,0,0&amp;vtp=1&amp;bbb=1"/>
          <p:cNvSpPr/>
          <p:nvPr/>
        </p:nvSpPr>
        <p:spPr>
          <a:xfrm>
            <a:off x="502920" y="4733876"/>
            <a:ext cx="11183112" cy="316040"/>
          </a:xfrm>
          <a:prstGeom prst="rect">
            <a:avLst/>
          </a:prstGeom>
          <a:noFill/>
        </p:spPr>
        <p:txBody>
          <a:bodyPr wrap="none" lIns="0" tIns="0" rIns="0" bIns="0" rtlCol="0" anchor="t"/>
          <a:lstStyle/>
          <a:p>
            <a:pPr algn="l"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6.语言现象要学会梳理。根据例句中加点词的用法，从学过的文言文中再举两例。（2分）</a:t>
            </a:r>
            <a:endParaRPr lang="en-US" altLang="zh-CN" sz="1800" dirty="0"/>
          </a:p>
        </p:txBody>
      </p:sp>
      <p:graphicFrame>
        <p:nvGraphicFramePr>
          <p:cNvPr id="29" name="QO_8_BD.21_2#aff6dcb79?colgroup=7,12,26&amp;vcp=1&amp;pid=321782b90&amp;color=0,0,0&amp;vtp=1&amp;bbb=1"/>
          <p:cNvGraphicFramePr>
            <a:graphicFrameLocks noGrp="1"/>
          </p:cNvGraphicFramePr>
          <p:nvPr/>
        </p:nvGraphicFramePr>
        <p:xfrm>
          <a:off x="502920" y="5188981"/>
          <a:ext cx="11155680" cy="736981"/>
        </p:xfrm>
        <a:graphic>
          <a:graphicData uri="http://schemas.openxmlformats.org/drawingml/2006/table">
            <a:tbl>
              <a:tblPr/>
              <a:tblGrid>
                <a:gridCol w="1847088"/>
                <a:gridCol w="3090672"/>
                <a:gridCol w="6217920"/>
              </a:tblGrid>
              <a:tr h="736981">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词类活用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山行野宿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8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1：____</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11" name="QO_8_AN.22_1#aff6dcb79?vcp=1&amp;pid=321782b90&amp;color=0,0,0&amp;vtp=1&amp;bbb=1"/>
          <p:cNvSpPr/>
          <p:nvPr/>
        </p:nvSpPr>
        <p:spPr>
          <a:xfrm>
            <a:off x="502920" y="6065281"/>
            <a:ext cx="11183112" cy="303530"/>
          </a:xfrm>
          <a:prstGeom prst="rect">
            <a:avLst/>
          </a:prstGeom>
          <a:noFill/>
        </p:spPr>
        <p:txBody>
          <a:bodyPr wrap="none" lIns="0" tIns="0" rIns="0" bIns="0" rtlCol="0" anchor="t"/>
          <a:lstStyle/>
          <a:p>
            <a:pPr algn="l" latinLnBrk="1">
              <a:lnSpc>
                <a:spcPts val="26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句1：斗折蛇行</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句2：其一犬坐于前</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句3：山行六七里</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句4：箬篷覆之（2分，举出两例即可）</a:t>
            </a:r>
            <a:endParaRPr lang="en-US" altLang="zh-CN" sz="1800" dirty="0"/>
          </a:p>
        </p:txBody>
      </p:sp>
      <p:sp>
        <p:nvSpPr>
          <p:cNvPr id="4" name="QO_8_BD.21_2#aff6dcb79?colgroup=7,12,26&amp;vcp=1&amp;pid=321782b90&amp;color=0,0,0&amp;vtp=1&amp;bbb=1&amp;zzd= 1"/>
          <p:cNvSpPr/>
          <p:nvPr/>
        </p:nvSpPr>
        <p:spPr>
          <a:xfrm>
            <a:off x="3876326" y="568383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8_BD.21_2#aff6dcb79?colgroup=7,12,26&amp;vcp=1&amp;pid=321782b90&amp;color=0,0,0&amp;vtp=1&amp;bbb=1&amp;zzd= 1"/>
          <p:cNvSpPr/>
          <p:nvPr/>
        </p:nvSpPr>
        <p:spPr>
          <a:xfrm>
            <a:off x="4333526" y="568383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11"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10fd67e8c?vcp=1&amp;pid=321782b90&amp;color=0,0,0&amp;vtp=1&amp;bt=1&amp;bbb=1"/>
          <p:cNvSpPr/>
          <p:nvPr/>
        </p:nvSpPr>
        <p:spPr>
          <a:xfrm>
            <a:off x="502920" y="982379"/>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悟诗识人】</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7.文学社想以程本立的诗为蓝本制作一个微视频，在校微信公众号上推送。请你结合诗和文，完成视频脚本创作。</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sz="1800" dirty="0"/>
          </a:p>
        </p:txBody>
      </p:sp>
      <p:graphicFrame>
        <p:nvGraphicFramePr>
          <p:cNvPr id="16" name="QB_8_BD.23_2#b9c97c096?colgroup=23,24&amp;vcp=1&amp;pid=321782b90&amp;color=0,0,0&amp;vtp=1&amp;bbb=1&amp;hb=1"/>
          <p:cNvGraphicFramePr>
            <a:graphicFrameLocks noGrp="1"/>
          </p:cNvGraphicFramePr>
          <p:nvPr/>
        </p:nvGraphicFramePr>
        <p:xfrm>
          <a:off x="502920" y="2302671"/>
          <a:ext cx="11137392" cy="4040950"/>
        </p:xfrm>
        <a:graphic>
          <a:graphicData uri="http://schemas.openxmlformats.org/drawingml/2006/table">
            <a:tbl>
              <a:tblPr/>
              <a:tblGrid>
                <a:gridCol w="3273552"/>
                <a:gridCol w="2148840"/>
                <a:gridCol w="5715000"/>
              </a:tblGrid>
              <a:tr h="382397">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镜</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27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画外音：内心独白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背</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人物特写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1813306">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风吹尘飞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天色阴晦</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路上一辆马车渐行渐远</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徒留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两道车辙</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儿啊</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我已老迈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这一别不知何时再见</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狠心命你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返回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望着阴沉天色</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我的心仿佛正随你一起经过崤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望你一路顺利</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平安归家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59865">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山脚下</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桥边一车</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车帘微微掀起</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安坐车中</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向青山</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神态怡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8_AN.24_1#b9c97c096.blank?vcp=1&amp;pid=321782b90&amp;color=0,0,0&amp;vpa=10&amp;vtp=1&amp;bbb=1&amp;hb=1"/>
          <p:cNvSpPr/>
          <p:nvPr/>
        </p:nvSpPr>
        <p:spPr>
          <a:xfrm>
            <a:off x="3848472" y="3057559"/>
            <a:ext cx="2021840" cy="1752981"/>
          </a:xfrm>
          <a:prstGeom prst="rect">
            <a:avLst/>
          </a:prstGeom>
          <a:noFill/>
        </p:spPr>
        <p:txBody>
          <a:bodyPr wrap="square" lIns="0" tIns="0" rIns="0" bIns="0" rtlCol="0" anchor="t"/>
          <a:lstStyle/>
          <a:p>
            <a:pPr latinLnBrk="1">
              <a:lnSpc>
                <a:spcPct val="13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】站在原地，目视马车远行的方向，神态忧伤</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/老泪纵横</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，不停擦眼泪</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B_8_AN.25_1#b9c97c096.blank?vcp=1&amp;pid=321782b90&amp;color=0,0,0&amp;vpa=11&amp;vtp=1&amp;bbb=1&amp;hb=1"/>
          <p:cNvSpPr/>
          <p:nvPr/>
        </p:nvSpPr>
        <p:spPr>
          <a:xfrm>
            <a:off x="574920" y="4876708"/>
            <a:ext cx="3146552" cy="1039749"/>
          </a:xfrm>
          <a:prstGeom prst="rect">
            <a:avLst/>
          </a:prstGeom>
          <a:noFill/>
        </p:spPr>
        <p:txBody>
          <a:bodyPr wrap="square" lIns="0" tIns="0" rIns="0" bIns="0" rtlCol="0" anchor="t"/>
          <a:lstStyle/>
          <a:p>
            <a:pPr latinLnBrk="1">
              <a:lnSpc>
                <a:spcPct val="13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】一抹斜阳映照在对面的青山上/夕阳透过云层</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，闪耀着金光</a:t>
            </a:r>
            <a:endParaRPr lang="en-US" altLang="zh-CN" dirty="0"/>
          </a:p>
        </p:txBody>
      </p:sp>
      <p:sp>
        <p:nvSpPr>
          <p:cNvPr id="7" name="QB_8_AN.26_1#b9c97c096.blank?vcp=1&amp;pid=321782b90&amp;color=0,0,0&amp;vpa=12&amp;vtp=1&amp;bbb=1&amp;hb=1"/>
          <p:cNvSpPr/>
          <p:nvPr/>
        </p:nvSpPr>
        <p:spPr>
          <a:xfrm>
            <a:off x="5997312" y="4878295"/>
            <a:ext cx="5588000" cy="1396175"/>
          </a:xfrm>
          <a:prstGeom prst="rect">
            <a:avLst/>
          </a:prstGeom>
          <a:noFill/>
        </p:spPr>
        <p:txBody>
          <a:bodyPr wrap="square" lIns="0" tIns="0" rIns="0" bIns="0" rtlCol="0" anchor="t"/>
          <a:lstStyle/>
          <a:p>
            <a:pPr latinLnBrk="1">
              <a:lnSpc>
                <a:spcPct val="13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示例】如今我被贬云南</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，听说云南地方诸夷难治</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，我将竭尽所能，忠心为国。如今阴霾尽去</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，夕阳正好</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，儿子回程路上想必也一定会平安顺利吧</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。且让我放下心头愁绪</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，先尽情饱览山川之美吧！（5分）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eaa089368?vcp=1&amp;pid=fd2fc5a45&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篇三</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［2023丽水中考］班级开展“梦回繁华”单元学习活动，请你参加。（24分）</a:t>
            </a:r>
            <a:endParaRPr lang="en-US" altLang="zh-CN" sz="2400" dirty="0"/>
          </a:p>
        </p:txBody>
      </p:sp>
      <p:sp>
        <p:nvSpPr>
          <p:cNvPr id="3" name="QM_7_BD.27_1#a95f224da?sp=1&amp;vcp=1&amp;pid=eaa089368&amp;color=0,0,0&amp;vtp=1&amp;bbb=1"/>
          <p:cNvSpPr/>
          <p:nvPr/>
        </p:nvSpPr>
        <p:spPr>
          <a:xfrm>
            <a:off x="502920" y="1270000"/>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活动一：阅读典籍，游繁华之地</a:t>
            </a:r>
            <a:endParaRPr lang="en-US" altLang="zh-CN" sz="1800" dirty="0"/>
          </a:p>
        </p:txBody>
      </p:sp>
      <mc:AlternateContent xmlns:mc="http://schemas.openxmlformats.org/markup-compatibility/2006">
        <mc:Choice xmlns:a14="http://schemas.microsoft.com/office/drawing/2010/main" Requires="a14">
          <p:sp>
            <p:nvSpPr>
              <p:cNvPr id="4" name="QM_7_BD.27_2#a95f224da?sp=1&amp;vcp=1&amp;pid=eaa089368&amp;color=0,0,0&amp;vtp=1&amp;bbb=1&amp;hb=1"/>
              <p:cNvSpPr/>
              <p:nvPr/>
            </p:nvSpPr>
            <p:spPr>
              <a:xfrm>
                <a:off x="502920" y="1671955"/>
                <a:ext cx="11183112" cy="46310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东京梦华录（节选）</a:t>
                </a:r>
                <a:endParaRPr lang="en-US" altLang="zh-CN" sz="1800" dirty="0"/>
              </a:p>
              <a:p>
                <a:pPr algn="ctr" latinLnBrk="1">
                  <a:lnSpc>
                    <a:spcPts val="4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宋］孟元老</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酒楼</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白矾楼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后改为丰乐楼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宣和间更修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三层相高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五楼相向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各有飞桥栏槛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明暗相通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珠帘绣额</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灯烛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晃耀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初开数日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每先到者赏金旗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过一两夜则已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则每一瓦陇中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皆置莲灯一盏</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内西楼后来禁人登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以第一层下视禁中</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民俗</a:t>
                </a:r>
                <a:endParaRPr lang="en-US" altLang="zh-CN" sz="1800" dirty="0"/>
              </a:p>
              <a:p>
                <a:pPr latinLnBrk="1">
                  <a:lnSpc>
                    <a:spcPts val="4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加之人情高谊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若见外方之人为都人凌欺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众必救护之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或见军铺收领到斗争公事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横身劝救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有陪</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食檐</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官方救之者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亦无惮也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或有从外新来邻左居住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则相借徣动使</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献遗茶汤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指引买卖之类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更有提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茶瓶之人</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每日邻里互相支茶</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相问动静</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凡百吉凶之家</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人皆盈门</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mc:Choice>
        <mc:Fallback>
          <p:sp>
            <p:nvSpPr>
              <p:cNvPr id="4" name="QM_7_BD.27_2#a95f224da?sp=1&amp;vcp=1&amp;pid=eaa089368&amp;color=0,0,0&amp;vtp=1&amp;bbb=1&amp;hb=1"/>
              <p:cNvSpPr>
                <a:spLocks noRot="1" noChangeAspect="1" noMove="1" noResize="1" noEditPoints="1" noAdjustHandles="1" noChangeArrowheads="1" noChangeShapeType="1" noTextEdit="1"/>
              </p:cNvSpPr>
              <p:nvPr/>
            </p:nvSpPr>
            <p:spPr>
              <a:xfrm>
                <a:off x="502920" y="1671955"/>
                <a:ext cx="11183112" cy="4631055"/>
              </a:xfrm>
              <a:prstGeom prst="rect">
                <a:avLst/>
              </a:prstGeom>
              <a:blipFill rotWithShape="1">
                <a:blip r:embed="rId1"/>
                <a:stretch>
                  <a:fillRect r="1" b="-919"/>
                </a:stretch>
              </a:blipFill>
            </p:spPr>
            <p:txBody>
              <a:bodyPr/>
              <a:lstStyle/>
              <a:p>
                <a:r>
                  <a:rPr lang="zh-CN" altLang="en-US">
                    <a:noFill/>
                  </a:rPr>
                  <a:t> </a:t>
                </a:r>
              </a:p>
            </p:txBody>
          </p:sp>
        </mc:Fallback>
      </mc:AlternateContent>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7_BD.27_3#a95f224da?vcp=1&amp;pid=eaa089368&amp;color=0,0,0&amp;mp=1&amp;vtp=1&amp;bt=1&amp;bbb=1&amp;hb=1"/>
              <p:cNvSpPr/>
              <p:nvPr/>
            </p:nvSpPr>
            <p:spPr>
              <a:xfrm>
                <a:off x="502920" y="2169417"/>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七夕</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七夕前三五日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车马盈市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罗绮满街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旋折未开荷花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都人善假做双头莲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取玩一时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提携而归</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路人往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往嗟爱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又小儿须买新荷叶执之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盖效颦磨喝乐</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⑥</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儿童辈特地新妆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竞夸鲜艳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注】①孟元老：北宋东京开封府（今河南开封）人，曾任开封府仪曹，在东京居住二十余年。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金灭北宋，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孟元老南渡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，常忆东京之繁华，撰成《东京梦华录》。②第一层下视禁中：第一层即丰乐楼的最高层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。禁中即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皇宫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。③陪：同“赔”，赔偿，偿还。④檐（d</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n）：同“担”，承担。⑤相借徣动使：徣同“借”。动使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，各种日用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器具</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。⑥磨喝乐：宋代儿童玩具人偶。</a:t>
                </a:r>
                <a:endParaRPr lang="en-US" altLang="zh-CN" dirty="0"/>
              </a:p>
            </p:txBody>
          </p:sp>
        </mc:Choice>
        <mc:Fallback>
          <p:sp>
            <p:nvSpPr>
              <p:cNvPr id="2" name="QM_7_BD.27_3#a95f224da?vcp=1&amp;pid=eaa089368&amp;color=0,0,0&amp;mp=1&amp;vtp=1&amp;bt=1&amp;bbb=1&amp;hb=1"/>
              <p:cNvSpPr>
                <a:spLocks noRot="1" noChangeAspect="1" noMove="1" noResize="1" noEditPoints="1" noAdjustHandles="1" noChangeArrowheads="1" noChangeShapeType="1" noTextEdit="1"/>
              </p:cNvSpPr>
              <p:nvPr/>
            </p:nvSpPr>
            <p:spPr>
              <a:xfrm>
                <a:off x="502920" y="2169417"/>
                <a:ext cx="11183112" cy="2865755"/>
              </a:xfrm>
              <a:prstGeom prst="rect">
                <a:avLst/>
              </a:prstGeom>
              <a:blipFill rotWithShape="1">
                <a:blip r:embed="rId1"/>
                <a:stretch>
                  <a:fillRect t="-9" r="-731" b="-1476"/>
                </a:stretch>
              </a:blipFill>
            </p:spPr>
            <p:txBody>
              <a:bodyPr/>
              <a:lstStyle/>
              <a:p>
                <a:r>
                  <a:rPr lang="zh-CN" altLang="en-US">
                    <a:noFill/>
                  </a:rPr>
                  <a:t> </a:t>
                </a:r>
              </a:p>
            </p:txBody>
          </p:sp>
        </mc:Fallback>
      </mc:AlternateContent>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28_1#97b5925c7?vcp=1&amp;pid=a95f224da&amp;color=0,0,0&amp;vtp=1&amp;bt=1&amp;bbb=1"/>
          <p:cNvSpPr/>
          <p:nvPr/>
        </p:nvSpPr>
        <p:spPr>
          <a:xfrm>
            <a:off x="502920" y="99498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8.作者以不加文饰的语言记录旧都的风土人情。阅读下面句子，按要求回答问题。（4分）</a:t>
            </a:r>
            <a:endParaRPr lang="en-US" altLang="zh-CN" sz="1800" dirty="0"/>
          </a:p>
        </p:txBody>
      </p:sp>
      <p:sp>
        <p:nvSpPr>
          <p:cNvPr id="3" name="QO_9_BD.29_1#9ba4b8adf?vcp=1&amp;pid=97b5925c7&amp;color=0,0,0&amp;vtp=1&amp;bbb=1"/>
          <p:cNvSpPr/>
          <p:nvPr/>
        </p:nvSpPr>
        <p:spPr>
          <a:xfrm>
            <a:off x="502920" y="139141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则相借徣动使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献遗茶汤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指引买卖之类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。（从“献遗”二字的意思，可以看出怎样的邻里关系？）</a:t>
            </a:r>
            <a:endParaRPr lang="en-US" altLang="zh-CN" sz="1800" dirty="0"/>
          </a:p>
        </p:txBody>
      </p:sp>
      <p:sp>
        <p:nvSpPr>
          <p:cNvPr id="4" name="QO_9_AN.30_1#9ba4b8adf?vcp=1&amp;pid=97b5925c7&amp;color=0,0,0&amp;vtp=1&amp;bbb=1&amp;hb=1"/>
          <p:cNvSpPr/>
          <p:nvPr/>
        </p:nvSpPr>
        <p:spPr>
          <a:xfrm>
            <a:off x="502920" y="180219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“献”是“献上”的意思，“遗”是“给予、馈赠”的意思，这两个都是敬辞</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，表现了邻里之间相亲相爱的和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睦关系</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5" name="QO_9_BD.31_1#71456af3d?vcp=1&amp;pid=97b5925c7&amp;color=0,0,0&amp;vtp=1&amp;bbb=1&amp;hb=1"/>
          <p:cNvSpPr/>
          <p:nvPr/>
        </p:nvSpPr>
        <p:spPr>
          <a:xfrm>
            <a:off x="502920" y="2631696"/>
            <a:ext cx="11183112" cy="7734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又小儿须买新荷叶执之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盖效颦磨喝乐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。（“效颦”原指不善模仿，弄巧成拙。在这个句子中，“效颦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含有贬义色彩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a:t>
            </a:r>
            <a:endParaRPr lang="en-US" altLang="zh-CN" dirty="0"/>
          </a:p>
        </p:txBody>
      </p:sp>
      <p:sp>
        <p:nvSpPr>
          <p:cNvPr id="6" name="QO_9_AN.32_1#71456af3d?vcp=1&amp;pid=97b5925c7&amp;color=0,0,0&amp;vtp=1&amp;bbb=1&amp;hb=1"/>
          <p:cNvSpPr/>
          <p:nvPr/>
        </p:nvSpPr>
        <p:spPr>
          <a:xfrm>
            <a:off x="502920" y="3451291"/>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不含贬义。“效颦”在这里是“模仿”的意思，表现了孩童模仿人偶磨喝乐时憨态可掬的样子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，含蓄地表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达了作者对繁华美好生活的留恋</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7" name="QO_8_BD.33_1#68e67b963?vcp=1&amp;pid=a95f224da&amp;color=0,0,0&amp;vtp=1&amp;bbb=1&amp;hb=1"/>
          <p:cNvSpPr/>
          <p:nvPr/>
        </p:nvSpPr>
        <p:spPr>
          <a:xfrm>
            <a:off x="502920" y="427126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9.《东京梦华录》被认为是了解宋代生活的时空门。节选的材料能否表现出北宋东京的“繁华”？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结合材料分析。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8" name="QO_8_AN.34_1#68e67b963?vcp=1&amp;pid=a95f224da&amp;color=0,0,0&amp;vtp=1&amp;bbb=1&amp;hb=1"/>
          <p:cNvSpPr/>
          <p:nvPr/>
        </p:nvSpPr>
        <p:spPr>
          <a:xfrm>
            <a:off x="502920" y="509105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我认为能表现。“酒楼”介绍了白矾楼的建筑格局、装饰、开业盛况和上元夜的张灯景象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，给人豪奢的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印象</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。“七夕”这一节表现过节气氛热烈，儿童穿新衣，有各种新奇的玩法，车马盈市，热闹非凡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。从中我们可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以窥探当时的繁华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9" name="QO_9_BD.29_1#9ba4b8adf?vcp=1&amp;pid=97b5925c7&amp;color=0,0,0&amp;vtp=1&amp;bbb=1&amp;zzd= 1"/>
          <p:cNvSpPr/>
          <p:nvPr/>
        </p:nvSpPr>
        <p:spPr>
          <a:xfrm>
            <a:off x="2769902" y="17425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9_BD.29_1#9ba4b8adf?vcp=1&amp;pid=97b5925c7&amp;color=0,0,0&amp;vtp=1&amp;bbb=1&amp;zzd= 1"/>
          <p:cNvSpPr/>
          <p:nvPr/>
        </p:nvSpPr>
        <p:spPr>
          <a:xfrm>
            <a:off x="2998502" y="17425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9_BD.31_1#71456af3d?vcp=1&amp;pid=97b5925c7&amp;color=0,0,0&amp;vtp=1&amp;bbb=1&amp;hb=1&amp;zzd= 1"/>
          <p:cNvSpPr/>
          <p:nvPr/>
        </p:nvSpPr>
        <p:spPr>
          <a:xfrm>
            <a:off x="3912902" y="301269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9_BD.31_1#71456af3d?vcp=1&amp;pid=97b5925c7&amp;color=0,0,0&amp;vtp=1&amp;bbb=1&amp;hb=1&amp;zzd= 1"/>
          <p:cNvSpPr/>
          <p:nvPr/>
        </p:nvSpPr>
        <p:spPr>
          <a:xfrm>
            <a:off x="4141502" y="301269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wipe(left)">
                                      <p:cBhvr>
                                        <p:cTn id="18" dur="500"/>
                                        <p:tgtEl>
                                          <p:spTgt spid="6">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wipe(left)">
                                      <p:cBhvr>
                                        <p:cTn id="21" dur="500"/>
                                        <p:tgtEl>
                                          <p:spTgt spid="6">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wipe(left)">
                                      <p:cBhvr>
                                        <p:cTn id="24" dur="500"/>
                                        <p:tgtEl>
                                          <p:spTgt spid="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wipe(left)">
                                      <p:cBhvr>
                                        <p:cTn id="29" dur="500"/>
                                        <p:tgtEl>
                                          <p:spTgt spid="8">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wipe(left)">
                                      <p:cBhvr>
                                        <p:cTn id="32" dur="500"/>
                                        <p:tgtEl>
                                          <p:spTgt spid="8">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wipe(left)">
                                      <p:cBhvr>
                                        <p:cTn id="35" dur="500"/>
                                        <p:tgtEl>
                                          <p:spTgt spid="8">
                                            <p:txEl>
                                              <p:pRg st="1" end="1"/>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8">
                                            <p:txEl>
                                              <p:pRg st="2" end="2"/>
                                            </p:txEl>
                                          </p:spTgt>
                                        </p:tgtEl>
                                        <p:attrNameLst>
                                          <p:attrName>style.visibility</p:attrName>
                                        </p:attrNameLst>
                                      </p:cBhvr>
                                      <p:to>
                                        <p:strVal val="visible"/>
                                      </p:to>
                                    </p:set>
                                    <p:animEffect transition="in" filter="wipe(left)">
                                      <p:cBhvr>
                                        <p:cTn id="38"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35_1#ab7f021ba?sp=1&amp;vcp=1&amp;pid=a95f224da&amp;color=0,0,0&amp;vtp=1&amp;bt=1&amp;bbb=1&amp;hb=1"/>
          <p:cNvSpPr/>
          <p:nvPr/>
        </p:nvSpPr>
        <p:spPr>
          <a:xfrm>
            <a:off x="502920" y="1814134"/>
            <a:ext cx="11183112" cy="202311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10.同学们发现，同是写北宋末年人们的基本生活状态，《水浒传》和《东京梦华录》可以参照阅读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。参考下列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角度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，写出你的探究结果。（5分）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角</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：酒楼里的水浒故事与酒楼上的东京盛况</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角</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：《水浒传》的侠义精神与《东京梦华录》的“人情高谊”</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角度三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dirty="0">
              <a:latin typeface="宋体" panose="02010600030101010101" pitchFamily="2" charset="-122"/>
            </a:endParaRPr>
          </a:p>
        </p:txBody>
      </p:sp>
      <p:sp>
        <p:nvSpPr>
          <p:cNvPr id="3" name="QO_8_AN.36_1#ab7f021ba?vcp=1&amp;pid=a95f224da&amp;color=0,0,0&amp;vtp=1&amp;bbb=1&amp;hb=1"/>
          <p:cNvSpPr/>
          <p:nvPr/>
        </p:nvSpPr>
        <p:spPr>
          <a:xfrm>
            <a:off x="502920" y="3871661"/>
            <a:ext cx="11183112" cy="161163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【示例一】《水浒传》里有许多故事发生在酒楼，如鲁提辖拳打镇关西的起因就是鲁提辖与史进</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、李忠在潘家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酒楼吃酒</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，听到了卖唱的金翠莲父女的冤情。又如宋江遍寻戴宗等三人不见，无意间行至浔阳楼自饮自食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后题诗于酒楼墙壁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，被黄文炳发现通报知府后打入死囚牢，之后上了梁山。《东京梦华录》</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中的酒楼建筑高大，</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装饰豪华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，宾客盈门。可见当时社会繁荣，百姓富裕，酒楼成为人们社交的主要场所。</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AN.36_2#ab7f021ba?vcp=1&amp;pid=a95f224da&amp;color=0,0,0&amp;mp=1&amp;vtp=1&amp;bt=1&amp;bbb=1&amp;hb=1"/>
          <p:cNvSpPr/>
          <p:nvPr/>
        </p:nvSpPr>
        <p:spPr>
          <a:xfrm>
            <a:off x="502920" y="2244823"/>
            <a:ext cx="11183112" cy="28687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【示例二】水浒之侠义首先表现在仗义疏财，为他人提供经济上的帮助。宋江号称“及时雨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”，总是在别人穷途</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末路之时施以银两</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。其次表现在招贤养士，为亡命江湖之人提供栖身之所。柴进“</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专一招接天下往来的好汉”，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被发配的林冲受到厚待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，离开时还得到柴进赠送的金银。三是路见不平，拔刀相助。鲁智深大闹野猪林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，救下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命悬一线的林冲</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。为他人排难解纷，这是水浒好汉最宝贵的品质，也是水浒人物深受百姓爱戴的原因</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。《东京</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梦华录</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》中的“人情高谊”首先表现在对弱小的帮助和保护，遇到不平事敢于挺身而出，出钱、出力</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，还要承担</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官府的压力</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。其次表现在对邻里的热心帮助，嘘寒问暖，无微不至。这种侠义之气与《水浒传</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》中的侠义精神</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有相似之处</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078d56f71?sp=1&amp;vcp=1&amp;pid=a95f224da&amp;color=0,0,0&amp;vtp=1&amp;bt=1&amp;bbb=1"/>
          <p:cNvSpPr/>
          <p:nvPr/>
        </p:nvSpPr>
        <p:spPr>
          <a:xfrm>
            <a:off x="502920" y="900000"/>
            <a:ext cx="11183112" cy="627380"/>
          </a:xfrm>
          <a:prstGeom prst="rect">
            <a:avLst/>
          </a:prstGeom>
          <a:noFill/>
        </p:spPr>
        <p:txBody>
          <a:bodyPr wrap="none" lIns="0" tIns="0" rIns="0" bIns="0" rtlCol="0" anchor="t"/>
          <a:lstStyle/>
          <a:p>
            <a:pPr algn="l" latinLnBrk="1">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活动二：阅读诗词</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，析宋人品性</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ctr" defTabSz="914400" rtl="0" eaLnBrk="1" fontAlgn="auto" latinLnBrk="1" hangingPunct="1">
              <a:lnSpc>
                <a:spcPts val="25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宋人咏梅诗词选读</a:t>
            </a:r>
            <a:endParaRPr lang="en-US" altLang="zh-CN" sz="1800" dirty="0"/>
          </a:p>
        </p:txBody>
      </p:sp>
      <mc:AlternateContent xmlns:mc="http://schemas.openxmlformats.org/markup-compatibility/2006" xmlns:a14="http://schemas.microsoft.com/office/drawing/2010/main">
        <mc:Choice Requires="a14">
          <p:graphicFrame>
            <p:nvGraphicFramePr>
              <p:cNvPr id="22" name="P_8_BD#078d56f71?colgroup=48&amp;vcp=1&amp;pid=a95f224da&amp;color=0,0,0&amp;vtp=1&amp;bbb=1&amp;hb=1"/>
              <p:cNvGraphicFramePr>
                <a:graphicFrameLocks noGrp="1"/>
              </p:cNvGraphicFramePr>
              <p:nvPr/>
            </p:nvGraphicFramePr>
            <p:xfrm>
              <a:off x="502920" y="1666445"/>
              <a:ext cx="11164824" cy="2136140"/>
            </p:xfrm>
            <a:graphic>
              <a:graphicData uri="http://schemas.openxmlformats.org/drawingml/2006/table">
                <a:tbl>
                  <a:tblPr/>
                  <a:tblGrid>
                    <a:gridCol w="11164824"/>
                  </a:tblGrid>
                  <a:tr h="2136140">
                    <a:tc>
                      <a:txBody>
                        <a:bodyPr/>
                        <a:lstStyle/>
                        <a:p>
                          <a:pPr marL="0" indent="0" algn="ctr" latinLnBrk="1" hangingPunct="0">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点绛唇·雪中看西湖梅花作</a:t>
                          </a:r>
                          <a:endParaRPr lang="en-US" altLang="zh-CN" sz="1200" dirty="0"/>
                        </a:p>
                        <a:p>
                          <a:pPr marL="0" indent="0" algn="ctr" latinLnBrk="1" hangingPunct="0">
                            <a:lnSpc>
                              <a:spcPts val="26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宋］朱翌</a:t>
                          </a:r>
                          <a:endParaRPr lang="en-US" altLang="zh-CN" sz="1200" dirty="0"/>
                        </a:p>
                        <a:p>
                          <a:pPr marL="0" indent="0" algn="l" latinLnBrk="1" hangingPunct="0">
                            <a:lnSpc>
                              <a:spcPts val="26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流水泠泠</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断桥横路梅枝亚</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雪花飞下</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浑似江南画</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白璧青钱</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欲买春无价</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归来也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风吹平野</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一点香随马</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r" latinLnBrk="1" hangingPunct="0">
                            <a:lnSpc>
                              <a:spcPts val="26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选自《宋词鉴赏辞典》）</a:t>
                          </a:r>
                          <a:endParaRPr lang="en-US" altLang="zh-CN" sz="1200" dirty="0"/>
                        </a:p>
                        <a:p>
                          <a:pPr marL="0" indent="0" algn="l" latinLnBrk="1" hangingPunct="0">
                            <a:lnSpc>
                              <a:spcPts val="25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注】①亚：同“压”</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2" name="P_8_BD#078d56f71?colgroup=48&amp;vcp=1&amp;pid=a95f224da&amp;color=0,0,0&amp;vtp=1&amp;bbb=1&amp;hb=1"/>
              <p:cNvGraphicFramePr>
                <a:graphicFrameLocks noGrp="1"/>
              </p:cNvGraphicFramePr>
              <p:nvPr/>
            </p:nvGraphicFramePr>
            <p:xfrm>
              <a:off x="502920" y="1666445"/>
              <a:ext cx="11164824" cy="2136140"/>
            </p:xfrm>
            <a:graphic>
              <a:graphicData uri="http://schemas.openxmlformats.org/drawingml/2006/table">
                <a:tbl>
                  <a:tblPr/>
                  <a:tblGrid>
                    <a:gridCol w="11164824"/>
                  </a:tblGrid>
                  <a:tr h="21361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graphicFrame>
        <p:nvGraphicFramePr>
          <p:cNvPr id="43" name="P_8_BD#078d56f71?colgroup=48&amp;vcp=1&amp;pid=a95f224da&amp;color=0,0,0&amp;vtp=1&amp;bbb=1"/>
          <p:cNvGraphicFramePr>
            <a:graphicFrameLocks noGrp="1"/>
          </p:cNvGraphicFramePr>
          <p:nvPr/>
        </p:nvGraphicFramePr>
        <p:xfrm>
          <a:off x="502920" y="3939745"/>
          <a:ext cx="11164824" cy="2420557"/>
        </p:xfrm>
        <a:graphic>
          <a:graphicData uri="http://schemas.openxmlformats.org/drawingml/2006/table">
            <a:tbl>
              <a:tblPr/>
              <a:tblGrid>
                <a:gridCol w="11164824"/>
              </a:tblGrid>
              <a:tr h="2420557">
                <a:tc>
                  <a:txBody>
                    <a:bodyPr/>
                    <a:lstStyle/>
                    <a:p>
                      <a:pPr algn="ctr" latinLnBrk="1" hangingPunct="0">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宋代咏梅诗词集句</a:t>
                      </a:r>
                      <a:endParaRPr lang="en-US" altLang="zh-CN" sz="1200" dirty="0"/>
                    </a:p>
                    <a:p>
                      <a:pPr algn="l" latinLnBrk="1" hangingPunct="0">
                        <a:lnSpc>
                          <a:spcPts val="26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诗老不知梅格在</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更看绿叶与青枝</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r" latinLnBrk="1" hangingPunct="0">
                        <a:lnSpc>
                          <a:spcPts val="26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苏轼《红梅》</a:t>
                      </a:r>
                      <a:endParaRPr lang="en-US" altLang="zh-CN" sz="1200" dirty="0"/>
                    </a:p>
                    <a:p>
                      <a:pPr algn="l" latinLnBrk="1" hangingPunct="0">
                        <a:lnSpc>
                          <a:spcPts val="26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疏影横斜水清浅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暗香浮动月黄昏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r" latinLnBrk="1" hangingPunct="0">
                        <a:lnSpc>
                          <a:spcPts val="26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林逋《山园小梅》</a:t>
                      </a:r>
                      <a:endParaRPr lang="en-US" altLang="zh-CN" sz="1200" dirty="0"/>
                    </a:p>
                    <a:p>
                      <a:pPr algn="l" latinLnBrk="1" hangingPunct="0">
                        <a:lnSpc>
                          <a:spcPts val="2600"/>
                        </a:lnSpc>
                      </a:pPr>
                      <a:r>
                        <a:rPr lang="en-US" altLang="zh-CN" sz="1800" i="0" u="none">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r" latinLnBrk="1" hangingPunct="0">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陆游《卜算子·咏梅》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38_1#6fc79411a?vcp=1&amp;pid=a95f224da&amp;color=0,0,0&amp;vtp=1&amp;bt=1&amp;bbb=1"/>
          <p:cNvSpPr/>
          <p:nvPr/>
        </p:nvSpPr>
        <p:spPr>
          <a:xfrm>
            <a:off x="502920" y="140262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11.唐人甚爱牡丹，宋人最喜梅花。根据要求，完成下面的任务。（7分）</a:t>
            </a:r>
            <a:endParaRPr lang="en-US" altLang="zh-CN" sz="1800" dirty="0"/>
          </a:p>
        </p:txBody>
      </p:sp>
      <p:sp>
        <p:nvSpPr>
          <p:cNvPr id="3" name="QO_9_BD.39_1#76f50d708?vcp=1&amp;pid=6fc79411a&amp;color=0,0,0&amp;vtp=1&amp;bbb=1&amp;hb=1"/>
          <p:cNvSpPr/>
          <p:nvPr/>
        </p:nvSpPr>
        <p:spPr>
          <a:xfrm>
            <a:off x="502920" y="180108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（1）朱翌《点绛唇·雪中看西湖梅花作》中“雪花飞下”一句，有人理解为雪花落下，有人理解为梅花飘落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同哪一种理解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？请根据词的内容说明理由。（2分）</a:t>
            </a:r>
            <a:endParaRPr lang="en-US" altLang="zh-CN" dirty="0"/>
          </a:p>
        </p:txBody>
      </p:sp>
      <p:sp>
        <p:nvSpPr>
          <p:cNvPr id="4" name="QO_9_AN.40_1#76f50d708?vcp=1&amp;pid=6fc79411a&amp;color=0,0,0&amp;vtp=1&amp;bbb=1&amp;hb=1"/>
          <p:cNvSpPr/>
          <p:nvPr/>
        </p:nvSpPr>
        <p:spPr>
          <a:xfrm>
            <a:off x="502920" y="2620869"/>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【示例一】“雪花飞下”是江南静谧无声的飞雪。诗人踏雪寻梅，疏影横斜的梅花在白雪的映衬下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，傲霜斗雪的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风姿显得更为奇绝</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，透露着江南初春的盎然生机。</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示例二】“雪花飞下”是白色梅花花瓣落下。西湖流水泠泠作响，暗示春天已经到来</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，而白色的梅花花瓣在风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中纷纷落下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，就像飘雪一般，形成一幅清新淡雅的画面。</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示例三】“雪花飞下”既指梅花飘落，也指雪花纷飞。白雪纷飞，白色梅花瓣在风雪中飘然落下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，“看花归来马</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蹄香</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”，一点梅香随风而起，伴随着骑马的诗人，不禁让人沉醉其中。（2分）</a:t>
            </a:r>
            <a:endParaRPr lang="en-US" altLang="zh-CN" dirty="0"/>
          </a:p>
        </p:txBody>
      </p:sp>
      <p:sp>
        <p:nvSpPr>
          <p:cNvPr id="5" name="QO_9_BD.41_1#6e7b76faf?vcp=1&amp;pid=6fc79411a&amp;color=0,0,0&amp;vtp=1&amp;bbb=1"/>
          <p:cNvSpPr/>
          <p:nvPr/>
        </p:nvSpPr>
        <p:spPr>
          <a:xfrm>
            <a:off x="502920" y="5095337"/>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（2）“一点香随马”让同学们联想到陆游《卜算子·咏梅》中的词句，请将这两句默写在“集句”横线上。（2分）</a:t>
            </a:r>
            <a:endParaRPr lang="en-US" altLang="zh-CN" sz="1800" dirty="0"/>
          </a:p>
        </p:txBody>
      </p:sp>
      <p:sp>
        <p:nvSpPr>
          <p:cNvPr id="6" name="QO_9_AN.42_1#6e7b76faf?vcp=1&amp;pid=6fc79411a&amp;color=0,0,0&amp;vtp=1&amp;bbb=1"/>
          <p:cNvSpPr/>
          <p:nvPr/>
        </p:nvSpPr>
        <p:spPr>
          <a:xfrm>
            <a:off x="502920" y="550110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零落成泥碾作尘;</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只有香如故（2分）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bg/>
                                          </p:spTgt>
                                        </p:tgtEl>
                                        <p:attrNameLst>
                                          <p:attrName>style.visibility</p:attrName>
                                        </p:attrNameLst>
                                      </p:cBhvr>
                                      <p:to>
                                        <p:strVal val="visible"/>
                                      </p:to>
                                    </p:set>
                                    <p:animEffect transition="in" filter="wipe(left)">
                                      <p:cBhvr>
                                        <p:cTn id="30" dur="500"/>
                                        <p:tgtEl>
                                          <p:spTgt spid="6">
                                            <p:bg/>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Effect transition="in" filter="wipe(left)">
                                      <p:cBhvr>
                                        <p:cTn id="3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43_1#4e297562a?sp=1&amp;vcp=1&amp;pid=6fc79411a&amp;color=0,0,0&amp;vtp=1&amp;bt=1&amp;bbb=1"/>
          <p:cNvSpPr/>
          <p:nvPr/>
        </p:nvSpPr>
        <p:spPr>
          <a:xfrm>
            <a:off x="502920" y="900000"/>
            <a:ext cx="11183112" cy="649605"/>
          </a:xfrm>
          <a:prstGeom prst="rect">
            <a:avLst/>
          </a:prstGeom>
          <a:noFill/>
        </p:spPr>
        <p:txBody>
          <a:bodyPr wrap="none" lIns="0" tIns="0" rIns="0" bIns="0" rtlCol="0" anchor="t"/>
          <a:lstStyle/>
          <a:p>
            <a:pPr algn="l" latinLnBrk="1">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（3）宋代文人为何如此喜爱梅花？回顾教材所学，结合以上材料，探究原因。（3分）</a:t>
            </a:r>
            <a:endParaRPr lang="en-US" altLang="zh-CN" sz="1800" dirty="0"/>
          </a:p>
          <a:p>
            <a:pPr latinLnBrk="1">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：统编教材宋代诗文整理</a:t>
            </a:r>
            <a:endParaRPr lang="en-US" altLang="zh-CN" sz="1800" dirty="0"/>
          </a:p>
        </p:txBody>
      </p:sp>
      <p:graphicFrame>
        <p:nvGraphicFramePr>
          <p:cNvPr id="24" name="QO_9_BD.43_2#4e297562a?colgroup=4,43&amp;vcp=1&amp;pid=6fc79411a&amp;color=0,0,0&amp;vtp=1&amp;bbb=1"/>
          <p:cNvGraphicFramePr>
            <a:graphicFrameLocks noGrp="1"/>
          </p:cNvGraphicFramePr>
          <p:nvPr/>
        </p:nvGraphicFramePr>
        <p:xfrm>
          <a:off x="502920" y="1686893"/>
          <a:ext cx="11155680" cy="3552254"/>
        </p:xfrm>
        <a:graphic>
          <a:graphicData uri="http://schemas.openxmlformats.org/drawingml/2006/table">
            <a:tbl>
              <a:tblPr/>
              <a:tblGrid>
                <a:gridCol w="1106424"/>
                <a:gridCol w="10049256"/>
              </a:tblGrid>
              <a:tr h="1426083">
                <a:tc>
                  <a:txBody>
                    <a:bodyPr/>
                    <a:lstStyle/>
                    <a:p>
                      <a:pPr algn="ctr" latinLnBrk="1" hangingPunct="0">
                        <a:lnSpc>
                          <a:spcPts val="26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范仲淹《岳阳楼记》</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周敦颐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《爱莲说》</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欧阳修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《醉翁亭记》</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《记承天寺夜游》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26171">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苏轼《卜算子·黄州定慧院寓居作》等4首</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朱敦儒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《相见欢·金陵城上西楼》</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陆游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《卜算子·咏梅》等3首</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辛弃疾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《破阵子·为陈同甫赋壮词以寄之》等4首</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文天祥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《过零丁洋》等2首</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另有李清照等所写诗词共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9_AN.44_1#4e297562a?vcp=1&amp;pid=6fc79411a&amp;color=0,0,0&amp;vtp=1&amp;bbb=1&amp;hb=1"/>
          <p:cNvSpPr/>
          <p:nvPr/>
        </p:nvSpPr>
        <p:spPr>
          <a:xfrm>
            <a:off x="502920" y="5369893"/>
            <a:ext cx="11183112" cy="982790"/>
          </a:xfrm>
          <a:prstGeom prst="rect">
            <a:avLst/>
          </a:prstGeom>
          <a:noFill/>
        </p:spPr>
        <p:txBody>
          <a:bodyPr wrap="none" lIns="0" tIns="0" rIns="0" bIns="0" rtlCol="0" anchor="t"/>
          <a:lstStyle/>
          <a:p>
            <a:pPr algn="l" latinLnBrk="1">
              <a:lnSpc>
                <a:spcPts val="27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梅花自有梅格在，梅花傲雪凌霜，哪怕“白璧青钱”也无法买到，表现出坚贞的品格；</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梅花暗香浮动，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哪怕</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“零落成泥”，花魂犹存，表现出高洁的志趣。以范仲淹、苏轼、陆游为代表的宋代文人尽管命运多舛</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5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依旧保持着文人的风骨</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，心忧天下，志存高远，他们将自己完美的人格理想寄托在梅花身上。（3分）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72948ab94?sp=1&amp;vcp=1&amp;pid=a95f224da&amp;color=0,0,0&amp;vtp=1&amp;bt=1&amp;bbb=1"/>
          <p:cNvSpPr/>
          <p:nvPr/>
        </p:nvSpPr>
        <p:spPr>
          <a:xfrm>
            <a:off x="502920" y="2233234"/>
            <a:ext cx="11183112" cy="35414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活动三：单元整合，探“梦回繁华”</a:t>
            </a:r>
            <a:endParaRPr lang="en-US" altLang="zh-CN" sz="1800" dirty="0"/>
          </a:p>
        </p:txBody>
      </p:sp>
      <p:sp>
        <p:nvSpPr>
          <p:cNvPr id="3" name="QO_8_BD.45_1#2bbe054cb?sp=1&amp;vcp=1&amp;pid=a95f224da&amp;color=0,0,0&amp;vtp=1&amp;bbb=1&amp;hb=1"/>
          <p:cNvSpPr/>
          <p:nvPr/>
        </p:nvSpPr>
        <p:spPr>
          <a:xfrm>
            <a:off x="502920" y="2631696"/>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12.《东京梦华录》《清明上河图》带着我们梦回繁华。经过以上探究活动，你认为当下掀起“宋朝热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”的原因是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什么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小贴士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：“宋朝热”是指近年来人们对宋朝文化的追捧和热爱。</a:t>
            </a:r>
            <a:endParaRPr lang="en-US" altLang="zh-CN" dirty="0"/>
          </a:p>
        </p:txBody>
      </p:sp>
      <p:sp>
        <p:nvSpPr>
          <p:cNvPr id="4" name="QO_8_AN.46_1#2bbe054cb?vcp=1&amp;pid=a95f224da&amp;color=0,0,0&amp;vtp=1&amp;bbb=1&amp;hb=1"/>
          <p:cNvSpPr/>
          <p:nvPr/>
        </p:nvSpPr>
        <p:spPr>
          <a:xfrm>
            <a:off x="502920" y="387629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《东京梦华录》《清明上河图》再现了宋代丰富的生活细节和繁荣的生活景象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，宋代诗文作品表现了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宋人高雅的生活情趣和高尚的人格精神</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，唤起了现代人对中国古典传统文化高雅生活的向往</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、对高尚人格的追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求和对家国情怀的体认</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018b16ac.fixed?vcp=1&amp;pid=a0707f146&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主题突破练</a:t>
            </a:r>
            <a:endParaRPr lang="en-US" altLang="zh-CN" sz="54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99b18c4e0?vcp=1&amp;pid=20e273738&amp;color=0,0,0&amp;vtp=1&amp;bt=1&amp;bbb=1&amp;hb=1"/>
          <p:cNvSpPr/>
          <p:nvPr/>
        </p:nvSpPr>
        <p:spPr>
          <a:xfrm>
            <a:off x="502920" y="891540"/>
            <a:ext cx="11183112" cy="109728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新考法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［2024宁波中考一模］“气始于冬至，周而复始。”</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气是节气的核心，</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节气与气节</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，自然与社会，离不开继承与创新，让我们走进历史的长河</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，去探究古</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代文人</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“节”中的智慧。（18分）</a:t>
            </a:r>
            <a:endParaRPr lang="en-US" altLang="zh-CN" sz="2400" dirty="0"/>
          </a:p>
        </p:txBody>
      </p:sp>
      <p:graphicFrame>
        <p:nvGraphicFramePr>
          <p:cNvPr id="27" name="QM_8_BD.47_1#85458a0d4?colgroup=48&amp;vcp=1&amp;pid=99b18c4e0&amp;color=0,0,0&amp;vtp=1&amp;bbb=1&amp;hb=1"/>
          <p:cNvGraphicFramePr>
            <a:graphicFrameLocks noGrp="1"/>
          </p:cNvGraphicFramePr>
          <p:nvPr/>
        </p:nvGraphicFramePr>
        <p:xfrm>
          <a:off x="502920" y="2120900"/>
          <a:ext cx="11155680" cy="4238943"/>
        </p:xfrm>
        <a:graphic>
          <a:graphicData uri="http://schemas.openxmlformats.org/drawingml/2006/table">
            <a:tbl>
              <a:tblPr/>
              <a:tblGrid>
                <a:gridCol w="1261872"/>
                <a:gridCol w="2697480"/>
                <a:gridCol w="5385816"/>
                <a:gridCol w="1810512"/>
              </a:tblGrid>
              <a:tr h="0">
                <a:tc gridSpan="4">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文人有节——刘禹锡资料卡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r>
              <a:tr h="348933">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人生遭际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695452">
                <a:tc rowSpan="3">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朗州</a:t>
                      </a:r>
                      <a:endParaRPr lang="en-US" altLang="zh-CN" sz="12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连州</a:t>
                      </a:r>
                      <a:endParaRPr lang="en-US" altLang="zh-CN" sz="12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5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贞元九年（793年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4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士及第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26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刘禹锡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（772—842）</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唐代文学家</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哲学家</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4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8600"/>
                        </a:lnSpc>
                      </a:pPr>
                      <a:r>
                        <a:rPr lang="en-US" altLang="zh-CN" sz="48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24636">
                <a:tc vMerge="1">
                  <a:tcPr/>
                </a:tc>
                <a:tc>
                  <a:txBody>
                    <a:bodyPr/>
                    <a:lstStyle/>
                    <a:p>
                      <a:pPr mar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贞元二十一年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805年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参与永贞革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4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r>
              <a:tr h="1024636">
                <a:tc vMerge="1">
                  <a:tcPr/>
                </a:tc>
                <a:tc>
                  <a:txBody>
                    <a:bodyPr/>
                    <a:lstStyle/>
                    <a:p>
                      <a:pPr marL="0" indent="0" algn="l"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革新失败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守旧派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得势</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刘禹锡被贬为朗州</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4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司马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6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【甲】秋词（其一）</a:t>
                      </a:r>
                      <a:endParaRPr lang="en-US" altLang="zh-CN" sz="1200" dirty="0"/>
                    </a:p>
                    <a:p>
                      <a:pPr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自古逢秋悲寂寥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我言秋日胜春朝</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5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晴空一鹤排云上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便引诗情到碧霄</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pic>
        <p:nvPicPr>
          <p:cNvPr id="4" name="QM_8_BD.47_2#85458a0d4.table_image?tii=1&amp;vcp=1&amp;pid=99b18c4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268712" y="3142933"/>
            <a:ext cx="969264"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8" name="QM_8_BD.47_3#85458a0d4?colgroup=48&amp;vcp=1&amp;pid=99b18c4e0&amp;color=0,0,0&amp;vtp=1&amp;bt=1&amp;bbb=1&amp;hb=1"/>
              <p:cNvGraphicFramePr>
                <a:graphicFrameLocks noGrp="1"/>
              </p:cNvGraphicFramePr>
              <p:nvPr/>
            </p:nvGraphicFramePr>
            <p:xfrm>
              <a:off x="502920" y="1105886"/>
              <a:ext cx="11184685" cy="5114227"/>
            </p:xfrm>
            <a:graphic>
              <a:graphicData uri="http://schemas.openxmlformats.org/drawingml/2006/table">
                <a:tbl>
                  <a:tblPr/>
                  <a:tblGrid>
                    <a:gridCol w="1253108"/>
                    <a:gridCol w="2678746"/>
                    <a:gridCol w="7252831"/>
                  </a:tblGrid>
                  <a:tr h="381762">
                    <a:tc gridSpan="3">
                      <a:txBody>
                        <a:bodyPr/>
                        <a:lstStyle/>
                        <a:p>
                          <a:pPr algn="ctr" latinLnBrk="1" hangingPunct="0">
                            <a:lnSpc>
                              <a:spcPts val="28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文人有节——刘禹锡资料卡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人生遭际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362958">
                    <a:tc>
                      <a:txBody>
                        <a:bodyPr/>
                        <a:lstStyle/>
                        <a:p>
                          <a:pPr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朗州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元和十年（815年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禹锡奉召回京</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次年</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写诗讥讽</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得罪当朝执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被贬为播州刺史</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改任连州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元和十年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自武陵</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召还</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宰相复欲置之郎署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时禹锡作</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游玄都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观咏看花君子诗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语涉讥刺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执政不悦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复出为播州刺史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选自《旧唐书》）</a:t>
                          </a:r>
                          <a:endParaRPr lang="en-US" altLang="zh-CN" sz="1200" dirty="0"/>
                        </a:p>
                        <a:p>
                          <a:pPr marL="0" indent="0" algn="l" latinLnBrk="1" hangingPunct="0">
                            <a:lnSpc>
                              <a:spcPts val="2900"/>
                            </a:lnSpc>
                          </a:pPr>
                          <a:r>
                            <a:rPr lang="en-US" altLang="zh-CN" sz="1800" b="1"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①武陵：地处朗州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乙】游玄都观咏看花君子诗</a:t>
                          </a:r>
                          <a14:m>
                            <m:oMath xmlns:m="http://schemas.openxmlformats.org/officeDocument/2006/math">
                              <m:sSup>
                                <m:sSupPr>
                                  <m:ctrlPr>
                                    <a:rPr lang="en-US" altLang="zh-CN" sz="1800" b="1"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1"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1"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1"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200" dirty="0"/>
                        </a:p>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紫陌</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红尘拂面来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无人不道看花回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玄都观里桃千树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尽是刘郎去后栽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1"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①玄都观：道观名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明人王相在《千家诗》中注释道</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都观桃花千树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指在朝之官</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自喻也</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言满朝之人皆吾去后而升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迁者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诗人以桃花比喻暂时得势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煊赫一时的守旧派</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而那些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看花君子则是趋炎附势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攀高结贵之徒</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②紫陌：京城长安的道路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M_8_BD.47_3#85458a0d4?colgroup=48&amp;vcp=1&amp;pid=99b18c4e0&amp;color=0,0,0&amp;vtp=1&amp;bt=1&amp;bbb=1&amp;hb=1"/>
              <p:cNvGraphicFramePr>
                <a:graphicFrameLocks noGrp="1"/>
              </p:cNvGraphicFramePr>
              <p:nvPr/>
            </p:nvGraphicFramePr>
            <p:xfrm>
              <a:off x="502920" y="1105886"/>
              <a:ext cx="11184685" cy="5114227"/>
            </p:xfrm>
            <a:graphic>
              <a:graphicData uri="http://schemas.openxmlformats.org/drawingml/2006/table">
                <a:tbl>
                  <a:tblPr/>
                  <a:tblGrid>
                    <a:gridCol w="1253108"/>
                    <a:gridCol w="2678746"/>
                    <a:gridCol w="7252831"/>
                  </a:tblGrid>
                  <a:tr h="381762">
                    <a:tc gridSpan="3">
                      <a:txBody>
                        <a:bodyPr/>
                        <a:lstStyle/>
                        <a:p>
                          <a:pPr algn="ctr" latinLnBrk="1" hangingPunct="0">
                            <a:lnSpc>
                              <a:spcPts val="28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文人有节——刘禹锡资料卡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人生遭际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363085">
                    <a:tc>
                      <a:txBody>
                        <a:bodyPr/>
                        <a:lstStyle/>
                        <a:p>
                          <a:pPr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朗州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元和十年（815年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禹锡奉召回京</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次年</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写诗讥讽</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得罪当朝执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被贬为播州刺史</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改任连州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9" name="QM_8_BD.47_4#85458a0d4?colgroup=48&amp;vcp=1&amp;pid=99b18c4e0&amp;color=0,0,0&amp;vtp=1&amp;bt=1&amp;bbb=1&amp;hb=1"/>
              <p:cNvGraphicFramePr>
                <a:graphicFrameLocks noGrp="1"/>
              </p:cNvGraphicFramePr>
              <p:nvPr/>
            </p:nvGraphicFramePr>
            <p:xfrm>
              <a:off x="502920" y="1000985"/>
              <a:ext cx="11184685" cy="5324031"/>
            </p:xfrm>
            <a:graphic>
              <a:graphicData uri="http://schemas.openxmlformats.org/drawingml/2006/table">
                <a:tbl>
                  <a:tblPr/>
                  <a:tblGrid>
                    <a:gridCol w="1253108"/>
                    <a:gridCol w="2678746"/>
                    <a:gridCol w="7252831"/>
                  </a:tblGrid>
                  <a:tr h="381762">
                    <a:tc gridSpan="3">
                      <a:txBody>
                        <a:bodyPr/>
                        <a:lstStyle/>
                        <a:p>
                          <a:pPr algn="ctr" latinLnBrk="1" hangingPunct="0">
                            <a:lnSpc>
                              <a:spcPts val="28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文人有节——刘禹锡资料卡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人生遭际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572762">
                    <a:tc>
                      <a:txBody>
                        <a:bodyPr/>
                        <a:lstStyle/>
                        <a:p>
                          <a:pPr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朗州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大和元年（827年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次被朝廷召回长安</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刘禹锡再游玄都观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【丙】再游玄都观</a:t>
                          </a:r>
                          <a:endParaRPr lang="en-US" altLang="zh-CN" sz="1200" dirty="0"/>
                        </a:p>
                        <a:p>
                          <a:pPr marL="0" indent="0" algn="l" latinLnBrk="1" hangingPunct="0">
                            <a:lnSpc>
                              <a:spcPts val="3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余贞元二十一年为屯田员外郎时</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此观未有花木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是岁出牧</a:t>
                          </a:r>
                          <a14:m>
                            <m:oMath xmlns:m="http://schemas.openxmlformats.org/officeDocument/2006/math">
                              <m:sSup>
                                <m:sSupPr>
                                  <m:ctrlPr>
                                    <a:rPr lang="en-US" altLang="zh-CN" sz="1800" b="0" i="1"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u="sng"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7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州</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a:t>
                          </a:r>
                          <a14:m>
                            <m:oMath xmlns:m="http://schemas.openxmlformats.org/officeDocument/2006/math">
                              <m:sSup>
                                <m:sSupPr>
                                  <m:ctrlPr>
                                    <a:rPr lang="en-US" altLang="zh-CN" sz="1800" b="0" i="1"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u="sng"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贬为朗州司马</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居十年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召还京师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人人皆言</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有道士手植仙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桃满观</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如红霞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遂有前篇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以志</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一时之事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旋又出牧</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于今十有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复为主客郎中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重游玄都观</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荡然无复一树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兔葵</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燕麦动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摇于春风耳</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因再题</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二十八字</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以俟</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⑥</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后游</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时大和二年三月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百亩庭中半是苔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桃花净尽菜花开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种桃道士归何处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前度刘郎今又来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选自《刘禹锡集·再游玄都观·序文》）</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注】①出牧：离开朝廷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去地方任职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②寻：____</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③志</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：____</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：____</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⑤题：____</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⑥俟：等待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9" name="QM_8_BD.47_4#85458a0d4?colgroup=48&amp;vcp=1&amp;pid=99b18c4e0&amp;color=0,0,0&amp;vtp=1&amp;bt=1&amp;bbb=1&amp;hb=1"/>
              <p:cNvGraphicFramePr>
                <a:graphicFrameLocks noGrp="1"/>
              </p:cNvGraphicFramePr>
              <p:nvPr/>
            </p:nvGraphicFramePr>
            <p:xfrm>
              <a:off x="502920" y="1000985"/>
              <a:ext cx="11184685" cy="5324031"/>
            </p:xfrm>
            <a:graphic>
              <a:graphicData uri="http://schemas.openxmlformats.org/drawingml/2006/table">
                <a:tbl>
                  <a:tblPr/>
                  <a:tblGrid>
                    <a:gridCol w="1253108"/>
                    <a:gridCol w="2678746"/>
                    <a:gridCol w="7252831"/>
                  </a:tblGrid>
                  <a:tr h="381762">
                    <a:tc gridSpan="3">
                      <a:txBody>
                        <a:bodyPr/>
                        <a:lstStyle/>
                        <a:p>
                          <a:pPr algn="ctr" latinLnBrk="1" hangingPunct="0">
                            <a:lnSpc>
                              <a:spcPts val="28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文人有节——刘禹锡资料卡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人生遭际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572635">
                    <a:tc>
                      <a:txBody>
                        <a:bodyPr/>
                        <a:lstStyle/>
                        <a:p>
                          <a:pPr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朗州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大和元年（827年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次被朝廷召回长安</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刘禹锡再游玄都观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2" name="QM_8_BD.47_4#85458a0d4?colgroup=48&amp;vcp=1&amp;pid=99b18c4e0&amp;color=0,0,0&amp;vtp=1&amp;bt=1&amp;bbb=1&amp;hb=1&amp;zzd= 7"/>
          <p:cNvSpPr/>
          <p:nvPr/>
        </p:nvSpPr>
        <p:spPr>
          <a:xfrm>
            <a:off x="5516456" y="444090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QM_8_BD.47_4#85458a0d4?colgroup=48&amp;vcp=1&amp;pid=99b18c4e0&amp;color=0,0,0&amp;vtp=1&amp;bt=1&amp;bbb=1&amp;hb=1&amp;zzd= 11"/>
          <p:cNvSpPr/>
          <p:nvPr/>
        </p:nvSpPr>
        <p:spPr>
          <a:xfrm>
            <a:off x="9305819" y="517750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8_BD.47_4#85458a0d4?colgroup=48&amp;vcp=1&amp;pid=99b18c4e0&amp;color=0,0,0&amp;vtp=1&amp;bt=1&amp;bbb=1&amp;hb=1&amp;zzd= 7"/>
          <p:cNvSpPr/>
          <p:nvPr/>
        </p:nvSpPr>
        <p:spPr>
          <a:xfrm>
            <a:off x="5516456" y="444090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8_BD.47_4#85458a0d4?colgroup=48&amp;vcp=1&amp;pid=99b18c4e0&amp;color=0,0,0&amp;vtp=1&amp;bt=1&amp;bbb=1&amp;hb=1&amp;zzd= 11"/>
          <p:cNvSpPr/>
          <p:nvPr/>
        </p:nvSpPr>
        <p:spPr>
          <a:xfrm>
            <a:off x="9305819" y="517750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QM_8_BD.47_5#85458a0d4?colgroup=48&amp;vcp=1&amp;pid=99b18c4e0&amp;color=0,0,0&amp;mp=1&amp;vtp=1&amp;bt=1&amp;bbb=1&amp;hb=1"/>
          <p:cNvGraphicFramePr>
            <a:graphicFrameLocks noGrp="1"/>
          </p:cNvGraphicFramePr>
          <p:nvPr/>
        </p:nvGraphicFramePr>
        <p:xfrm>
          <a:off x="502920" y="1247364"/>
          <a:ext cx="11184685" cy="4831271"/>
        </p:xfrm>
        <a:graphic>
          <a:graphicData uri="http://schemas.openxmlformats.org/drawingml/2006/table">
            <a:tbl>
              <a:tblPr/>
              <a:tblGrid>
                <a:gridCol w="1253108"/>
                <a:gridCol w="2678746"/>
                <a:gridCol w="7252831"/>
              </a:tblGrid>
              <a:tr h="381762">
                <a:tc gridSpan="3">
                  <a:txBody>
                    <a:bodyPr/>
                    <a:lstStyle/>
                    <a:p>
                      <a:pPr algn="ctr" latinLnBrk="1" hangingPunct="0">
                        <a:lnSpc>
                          <a:spcPts val="28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文人有节——刘禹锡资料卡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人生遭际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诗文故事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080002">
                <a:tc>
                  <a:txBody>
                    <a:bodyPr/>
                    <a:lstStyle/>
                    <a:p>
                      <a:pPr algn="ctr"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朗州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连州</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长安</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会昌二年（842年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于洛阳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白居易：“刘梦得</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诗豪者也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其锋森然</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少敢当者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3fcaf1f99.fixed?vcp=1&amp;color=255,255,255&amp;vtp=1&amp;bbb=1"/>
          <p:cNvSpPr/>
          <p:nvPr/>
        </p:nvSpPr>
        <p:spPr>
          <a:xfrm>
            <a:off x="4069080" y="2386584"/>
            <a:ext cx="4050792" cy="1133856"/>
          </a:xfrm>
          <a:prstGeom prst="rect">
            <a:avLst/>
          </a:prstGeom>
          <a:noFill/>
        </p:spPr>
        <p:txBody>
          <a:bodyPr wrap="none" lIns="0" tIns="0" rIns="0" bIns="0" rtlCol="0" anchor="b"/>
          <a:lstStyle/>
          <a:p>
            <a:pPr algn="ctr" latinLnBrk="1">
              <a:lnSpc>
                <a:spcPts val="6600"/>
              </a:lnSpc>
            </a:pPr>
            <a:r>
              <a:rPr lang="en-US" altLang="zh-CN" sz="5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第一部分</a:t>
            </a:r>
            <a:endParaRPr lang="en-US" altLang="zh-CN" sz="5400" dirty="0"/>
          </a:p>
        </p:txBody>
      </p:sp>
      <p:sp>
        <p:nvSpPr>
          <p:cNvPr id="3" name="C_1_BD#3fcaf1f99.fixed?vcp=1&amp;color=0,0,0&amp;vtp=1&amp;bbb=1"/>
          <p:cNvSpPr/>
          <p:nvPr/>
        </p:nvSpPr>
        <p:spPr>
          <a:xfrm>
            <a:off x="4270248" y="3941064"/>
            <a:ext cx="3675888" cy="859536"/>
          </a:xfrm>
          <a:prstGeom prst="rect">
            <a:avLst/>
          </a:prstGeom>
          <a:noFill/>
        </p:spPr>
        <p:txBody>
          <a:bodyPr wrap="none" lIns="0" tIns="0" rIns="0" bIns="0" rtlCol="0" anchor="b"/>
          <a:lstStyle/>
          <a:p>
            <a:pPr algn="ctr" latinLnBrk="1">
              <a:lnSpc>
                <a:spcPts val="5000"/>
              </a:lnSpc>
            </a:pPr>
            <a:r>
              <a:rPr lang="en-US" altLang="zh-CN" sz="4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模块突破练</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85458a0d4?vcp=1&amp;pid=99b18c4e0&amp;color=0,0,0&amp;mp=1&amp;vtp=1&amp;bt=1&amp;bbb=1"/>
          <p:cNvSpPr/>
          <p:nvPr/>
        </p:nvSpPr>
        <p:spPr>
          <a:xfrm>
            <a:off x="502920" y="1193421"/>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【疏通文意】</a:t>
            </a:r>
            <a:endParaRPr lang="en-US" altLang="zh-CN" sz="1800" dirty="0"/>
          </a:p>
        </p:txBody>
      </p:sp>
      <p:sp>
        <p:nvSpPr>
          <p:cNvPr id="3" name="QB_9_BD.48_1#2242aef9c?sp=1&amp;vcp=1&amp;pid=85458a0d4&amp;color=0,0,0&amp;vtp=1&amp;bbb=1"/>
          <p:cNvSpPr/>
          <p:nvPr/>
        </p:nvSpPr>
        <p:spPr>
          <a:xfrm>
            <a:off x="502920" y="1550863"/>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1.请参考表格提示的方法，补全《再游玄都观》的注释。（4分）</a:t>
            </a:r>
            <a:endParaRPr lang="en-US" altLang="zh-CN" sz="1800" dirty="0"/>
          </a:p>
        </p:txBody>
      </p:sp>
      <p:graphicFrame>
        <p:nvGraphicFramePr>
          <p:cNvPr id="31" name="QB_9_BD.48_2#2242aef9c?colgroup=13,22,11&amp;vcp=1&amp;pid=85458a0d4&amp;color=0,0,0&amp;vtp=1&amp;bbb=1&amp;hb=1"/>
          <p:cNvGraphicFramePr>
            <a:graphicFrameLocks noGrp="1"/>
          </p:cNvGraphicFramePr>
          <p:nvPr/>
        </p:nvGraphicFramePr>
        <p:xfrm>
          <a:off x="502920" y="2042543"/>
          <a:ext cx="11155680" cy="2302066"/>
        </p:xfrm>
        <a:graphic>
          <a:graphicData uri="http://schemas.openxmlformats.org/drawingml/2006/table">
            <a:tbl>
              <a:tblPr/>
              <a:tblGrid>
                <a:gridCol w="3227832"/>
                <a:gridCol w="5248656"/>
                <a:gridCol w="2679192"/>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文言字词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寻贬为朗州司马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课内迁移法：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未果</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寻病终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后遂无问津者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以志一时之事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语境推断法：根据上下文判断或推断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唯兔葵</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燕麦</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成语推断法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：任人唯亲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因再题二十八字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语法推断法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：根据词语所在的语法位置推断它的活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9_AN.49_1#2242aef9c.blank?vcp=1&amp;pid=85458a0d4&amp;color=0,0,0&amp;vpa=14&amp;vtp=1&amp;bbb=1"/>
          <p:cNvSpPr/>
          <p:nvPr/>
        </p:nvSpPr>
        <p:spPr>
          <a:xfrm>
            <a:off x="9628464" y="2418018"/>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不久</a:t>
            </a:r>
            <a:endParaRPr lang="en-US" altLang="zh-CN" dirty="0"/>
          </a:p>
        </p:txBody>
      </p:sp>
      <p:sp>
        <p:nvSpPr>
          <p:cNvPr id="6" name="QB_9_AN.50_1#2242aef9c.blank?vcp=1&amp;pid=85458a0d4&amp;color=0,0,0&amp;vpa=15&amp;vtp=1&amp;bbb=1"/>
          <p:cNvSpPr/>
          <p:nvPr/>
        </p:nvSpPr>
        <p:spPr>
          <a:xfrm>
            <a:off x="9628464" y="2808035"/>
            <a:ext cx="13096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记下，记录</a:t>
            </a:r>
            <a:endParaRPr lang="en-US" altLang="zh-CN" dirty="0"/>
          </a:p>
        </p:txBody>
      </p:sp>
      <p:sp>
        <p:nvSpPr>
          <p:cNvPr id="7" name="QB_9_AN.51_1#2242aef9c.blank?vcp=1&amp;pid=85458a0d4&amp;color=0,0,0&amp;vpa=16&amp;vtp=1&amp;bbb=1"/>
          <p:cNvSpPr/>
          <p:nvPr/>
        </p:nvSpPr>
        <p:spPr>
          <a:xfrm>
            <a:off x="9628464" y="3198054"/>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只有</a:t>
            </a:r>
            <a:endParaRPr lang="en-US" altLang="zh-CN" dirty="0"/>
          </a:p>
        </p:txBody>
      </p:sp>
      <p:sp>
        <p:nvSpPr>
          <p:cNvPr id="8" name="QB_9_AN.52_1#2242aef9c.blank?vcp=1&amp;pid=85458a0d4&amp;color=0,0,0&amp;vpa=17&amp;vtp=1&amp;bbb=1"/>
          <p:cNvSpPr/>
          <p:nvPr/>
        </p:nvSpPr>
        <p:spPr>
          <a:xfrm>
            <a:off x="9628464" y="3766379"/>
            <a:ext cx="11953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写（4分）</a:t>
            </a:r>
            <a:endParaRPr lang="en-US" altLang="zh-CN" dirty="0"/>
          </a:p>
        </p:txBody>
      </p:sp>
      <p:sp>
        <p:nvSpPr>
          <p:cNvPr id="4" name="P_9#e67b6b365?vcp=1&amp;pid=85458a0d4&amp;color=0,0,0&amp;vtp=1&amp;bt=1&amp;bbb=1"/>
          <p:cNvSpPr/>
          <p:nvPr/>
        </p:nvSpPr>
        <p:spPr>
          <a:xfrm>
            <a:off x="502920" y="4480943"/>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【了解人生】</a:t>
            </a:r>
            <a:endParaRPr lang="en-US" altLang="zh-CN" sz="1800" dirty="0"/>
          </a:p>
        </p:txBody>
      </p:sp>
      <p:sp>
        <p:nvSpPr>
          <p:cNvPr id="9" name="QB_9_BD.53_1#7d3efa161?sp=1&amp;vcp=1&amp;pid=85458a0d4&amp;color=0,0,0&amp;vtp=1&amp;bbb=1"/>
          <p:cNvSpPr/>
          <p:nvPr/>
        </p:nvSpPr>
        <p:spPr>
          <a:xfrm>
            <a:off x="502920" y="4879723"/>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2.【丙】文中，刘禹锡自称两次遭遇“出牧”，其原因分别是什么？请简要回答。（4分）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处原因：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处原因：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1800" dirty="0"/>
          </a:p>
        </p:txBody>
      </p:sp>
      <p:sp>
        <p:nvSpPr>
          <p:cNvPr id="10" name="QB_9_AN.54_1#7d3efa161.blank?vcp=1&amp;pid=85458a0d4&amp;color=0,0,0&amp;vpa=18&amp;vtp=1&amp;bbb=1"/>
          <p:cNvSpPr/>
          <p:nvPr/>
        </p:nvSpPr>
        <p:spPr>
          <a:xfrm>
            <a:off x="1587976" y="5268343"/>
            <a:ext cx="35956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永贞革新失败，被贬为朗州司马。</a:t>
            </a:r>
            <a:endParaRPr lang="en-US" altLang="zh-CN" dirty="0"/>
          </a:p>
        </p:txBody>
      </p:sp>
      <p:sp>
        <p:nvSpPr>
          <p:cNvPr id="11" name="QB_9_AN.55_1#7d3efa161.blank?vcp=1&amp;pid=85458a0d4&amp;color=0,0,0&amp;vpa=19&amp;vtp=1&amp;bbb=1"/>
          <p:cNvSpPr/>
          <p:nvPr/>
        </p:nvSpPr>
        <p:spPr>
          <a:xfrm>
            <a:off x="1575276" y="5666488"/>
            <a:ext cx="58816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写诗讥刺，得罪当朝执政，再遭贬谪。（4分，每空2分）</a:t>
            </a:r>
            <a:endParaRPr lang="en-US" altLang="zh-CN" dirty="0"/>
          </a:p>
        </p:txBody>
      </p:sp>
      <p:sp>
        <p:nvSpPr>
          <p:cNvPr id="12" name="QB_9_BD.48_2#2242aef9c?colgroup=13,22,11&amp;vcp=1&amp;pid=85458a0d4&amp;color=0,0,0&amp;vtp=1&amp;bbb=1&amp;hb=1&amp;zzd= 1"/>
          <p:cNvSpPr/>
          <p:nvPr/>
        </p:nvSpPr>
        <p:spPr>
          <a:xfrm>
            <a:off x="1412017" y="275406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9_BD.48_2#2242aef9c?colgroup=13,22,11&amp;vcp=1&amp;pid=85458a0d4&amp;color=0,0,0&amp;vtp=1&amp;bbb=1&amp;hb=1&amp;zzd= 1"/>
          <p:cNvSpPr/>
          <p:nvPr/>
        </p:nvSpPr>
        <p:spPr>
          <a:xfrm>
            <a:off x="5942734" y="275564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9_BD.48_2#2242aef9c?colgroup=13,22,11&amp;vcp=1&amp;pid=85458a0d4&amp;color=0,0,0&amp;vtp=1&amp;bbb=1&amp;hb=1&amp;zzd= 1"/>
          <p:cNvSpPr/>
          <p:nvPr/>
        </p:nvSpPr>
        <p:spPr>
          <a:xfrm>
            <a:off x="1754917" y="314407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9_BD.48_2#2242aef9c?colgroup=13,22,11&amp;vcp=1&amp;pid=85458a0d4&amp;color=0,0,0&amp;vtp=1&amp;bbb=1&amp;hb=1&amp;zzd= 1"/>
          <p:cNvSpPr/>
          <p:nvPr/>
        </p:nvSpPr>
        <p:spPr>
          <a:xfrm>
            <a:off x="1304067" y="353187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9_BD.48_2#2242aef9c?colgroup=13,22,11&amp;vcp=1&amp;pid=85458a0d4&amp;color=0,0,0&amp;vtp=1&amp;bbb=1&amp;hb=1&amp;zzd= 1"/>
          <p:cNvSpPr/>
          <p:nvPr/>
        </p:nvSpPr>
        <p:spPr>
          <a:xfrm>
            <a:off x="5726834" y="353568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9_BD.48_2#2242aef9c?colgroup=13,22,11&amp;vcp=1&amp;pid=85458a0d4&amp;color=0,0,0&amp;vtp=1&amp;bbb=1&amp;hb=1&amp;zzd= 1"/>
          <p:cNvSpPr/>
          <p:nvPr/>
        </p:nvSpPr>
        <p:spPr>
          <a:xfrm>
            <a:off x="1869217" y="410242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left)">
                                      <p:cBhvr>
                                        <p:cTn id="47" dur="500"/>
                                        <p:tgtEl>
                                          <p:spTgt spid="1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wipe(left)">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10" grpId="0" animBg="1" build="p"/>
      <p:bldP spid="11"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9#7c3f0b6da?vcp=1&amp;pid=85458a0d4&amp;color=0,0,0&amp;vtp=1&amp;bt=1&amp;bbb=1"/>
          <p:cNvSpPr/>
          <p:nvPr/>
        </p:nvSpPr>
        <p:spPr>
          <a:xfrm>
            <a:off x="502920" y="2018381"/>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【感受个性】</a:t>
            </a:r>
            <a:endParaRPr lang="en-US" altLang="zh-CN" sz="1800" dirty="0"/>
          </a:p>
        </p:txBody>
      </p:sp>
      <p:sp>
        <p:nvSpPr>
          <p:cNvPr id="3" name="QO_9_BD.56_1#5f5a98bc9?vcp=1&amp;pid=85458a0d4&amp;color=0,0,0&amp;vtp=1&amp;bbb=1"/>
          <p:cNvSpPr/>
          <p:nvPr/>
        </p:nvSpPr>
        <p:spPr>
          <a:xfrm>
            <a:off x="502920" y="241481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3.《再游玄都观》序文和诗中的加点词饶有情趣，试分析其表达效果。（4分）</a:t>
            </a:r>
            <a:endParaRPr lang="en-US" altLang="zh-CN" sz="1800" dirty="0"/>
          </a:p>
        </p:txBody>
      </p:sp>
      <p:sp>
        <p:nvSpPr>
          <p:cNvPr id="4" name="QO_10_BD.57_1#dc3f308aa?vcp=1&amp;pid=5f5a98bc9&amp;color=0,0,0&amp;vtp=1&amp;bbb=1"/>
          <p:cNvSpPr/>
          <p:nvPr/>
        </p:nvSpPr>
        <p:spPr>
          <a:xfrm>
            <a:off x="502920" y="282057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重游玄都观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荡然无复一树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唯兔葵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燕麦动摇于春风耳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O_10_AN.58_1#dc3f308aa?vcp=1&amp;pid=5f5a98bc9&amp;color=0,0,0&amp;vtp=1&amp;bbb=1&amp;hb=1"/>
          <p:cNvSpPr/>
          <p:nvPr/>
        </p:nvSpPr>
        <p:spPr>
          <a:xfrm>
            <a:off x="502920" y="3231358"/>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“耳”是“罢了”的意思，诗人借荒芜景象抒发对人事变迁的感慨，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也表达了对守旧势力迅速消亡的嘲讽。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6" name="QO_10_BD.59_1#1a967ce77?vcp=1&amp;pid=5f5a98bc9&amp;color=0,0,0&amp;vtp=1&amp;bbb=1"/>
          <p:cNvSpPr/>
          <p:nvPr/>
        </p:nvSpPr>
        <p:spPr>
          <a:xfrm>
            <a:off x="502920" y="405882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前度刘郎今又来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O_10_AN.60_1#1a967ce77?vcp=1&amp;pid=5f5a98bc9&amp;color=0,0,0&amp;vtp=1&amp;bbb=1&amp;hb=1"/>
          <p:cNvSpPr/>
          <p:nvPr/>
        </p:nvSpPr>
        <p:spPr>
          <a:xfrm>
            <a:off x="502920" y="4469608"/>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“又”是再次的意思，诗人抒发了自己不怕打击、坚持斗争的倔强意志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，流露出几分胜利后的欢悦与得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8" name="QO_10_BD.57_1#dc3f308aa?vcp=1&amp;pid=5f5a98bc9&amp;color=0,0,0&amp;vtp=1&amp;bbb=1&amp;zzd= 1"/>
          <p:cNvSpPr/>
          <p:nvPr/>
        </p:nvSpPr>
        <p:spPr>
          <a:xfrm>
            <a:off x="6656101" y="317173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O_10_BD.59_1#1a967ce77?vcp=1&amp;pid=5f5a98bc9&amp;color=0,0,0&amp;vtp=1&amp;bbb=1&amp;zzd= 1"/>
          <p:cNvSpPr/>
          <p:nvPr/>
        </p:nvSpPr>
        <p:spPr>
          <a:xfrm>
            <a:off x="2312702" y="440998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wipe(left)">
                                      <p:cBhvr>
                                        <p:cTn id="18" dur="500"/>
                                        <p:tgtEl>
                                          <p:spTgt spid="7">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wipe(left)">
                                      <p:cBhvr>
                                        <p:cTn id="21" dur="500"/>
                                        <p:tgtEl>
                                          <p:spTgt spid="7">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wipe(left)">
                                      <p:cBhvr>
                                        <p:cTn id="24"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61_1#a021c05d3?sp=1&amp;vcp=1&amp;pid=85458a0d4&amp;color=0,0,0&amp;vtp=1&amp;bt=1&amp;bbb=1&amp;hb=1"/>
          <p:cNvSpPr/>
          <p:nvPr/>
        </p:nvSpPr>
        <p:spPr>
          <a:xfrm>
            <a:off x="502920" y="1206121"/>
            <a:ext cx="11183112" cy="32848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4.请你根据对刘禹锡诗文的理解，补全下面对话。（4分）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浙</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刘禹锡诗文的风格真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他笔下的景物气势不凡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诗人不写悲秋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等明丽秋景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让人心境开阔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江</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我认为刘禹锡的个性也非常豪放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想说就说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敢于讥刺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两次游玄都观写下的诗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运用了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对守旧势力进行了无情的鞭挞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豪气还体现在他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刘禹锡不为他跌宕起伏的人生而悲鸣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只要朝廷有召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他便欣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然归来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为国效忠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小文</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怪不得他的好友白居易发出这样的感叹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刘梦得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诗豪者也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9_AN.62_1#a021c05d3.blank?vcp=1&amp;pid=85458a0d4&amp;color=0,0,0&amp;vpa=20&amp;vtp=1&amp;bbb=1"/>
          <p:cNvSpPr/>
          <p:nvPr/>
        </p:nvSpPr>
        <p:spPr>
          <a:xfrm>
            <a:off x="1194276" y="2013841"/>
            <a:ext cx="3252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碧空、云、鹤（写出2个即可）</a:t>
            </a:r>
            <a:endParaRPr lang="en-US" altLang="zh-CN" dirty="0"/>
          </a:p>
        </p:txBody>
      </p:sp>
      <p:sp>
        <p:nvSpPr>
          <p:cNvPr id="4" name="QB_9_AN.63_1#a021c05d3.blank?vcp=1&amp;pid=85458a0d4&amp;color=0,0,0&amp;vpa=21&amp;vtp=1&amp;bbb=1"/>
          <p:cNvSpPr/>
          <p:nvPr/>
        </p:nvSpPr>
        <p:spPr>
          <a:xfrm>
            <a:off x="10312875" y="2432941"/>
            <a:ext cx="11445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对比/比喻</a:t>
            </a:r>
            <a:endParaRPr lang="en-US" altLang="zh-CN" dirty="0"/>
          </a:p>
        </p:txBody>
      </p:sp>
      <p:sp>
        <p:nvSpPr>
          <p:cNvPr id="5" name="QB_9_AN.64_1#a021c05d3.blank?vcp=1&amp;pid=85458a0d4&amp;color=0,0,0&amp;vpa=22&amp;vtp=1&amp;bbb=1"/>
          <p:cNvSpPr/>
          <p:nvPr/>
        </p:nvSpPr>
        <p:spPr>
          <a:xfrm>
            <a:off x="3023076" y="3271141"/>
            <a:ext cx="18811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家国情怀（4分）</a:t>
            </a:r>
            <a:endParaRPr lang="en-US" altLang="zh-CN" dirty="0"/>
          </a:p>
        </p:txBody>
      </p:sp>
      <p:sp>
        <p:nvSpPr>
          <p:cNvPr id="6" name="P_9#c871b7d67?vcp=1&amp;pid=85458a0d4&amp;color=0,0,0&amp;vtp=1&amp;bt=1&amp;bbb=1"/>
          <p:cNvSpPr/>
          <p:nvPr/>
        </p:nvSpPr>
        <p:spPr>
          <a:xfrm>
            <a:off x="502920" y="4459988"/>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【探究情怀】</a:t>
            </a:r>
            <a:endParaRPr lang="en-US" altLang="zh-CN" sz="1800" dirty="0"/>
          </a:p>
        </p:txBody>
      </p:sp>
      <p:sp>
        <p:nvSpPr>
          <p:cNvPr id="7" name="QB_9_BD.65_1#8a4368651?vcp=1&amp;pid=85458a0d4&amp;color=0,0,0&amp;vtp=1&amp;bbb=1&amp;hb=1"/>
          <p:cNvSpPr/>
          <p:nvPr/>
        </p:nvSpPr>
        <p:spPr>
          <a:xfrm>
            <a:off x="502920" y="4868293"/>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5.心中有“结”，则需要排遣内心的愁绪。唐代王勃《送杜少府之任蜀州》中的“海内存知己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传达出的是一份化悲伤为乐观的情怀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；苏东坡在《定风波》中吟诵着“竹杖芒鞋轻胜马，谁怕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让我们感受到他风雨中昂然前行的自信。（2分）</a:t>
            </a:r>
            <a:endParaRPr lang="en-US" altLang="zh-CN" dirty="0"/>
          </a:p>
        </p:txBody>
      </p:sp>
      <p:sp>
        <p:nvSpPr>
          <p:cNvPr id="8" name="QB_9_AN.66_1#8a4368651.blank?vcp=1&amp;pid=85458a0d4&amp;color=0,0,0&amp;vpa=23&amp;vtp=1&amp;bbb=1"/>
          <p:cNvSpPr/>
          <p:nvPr/>
        </p:nvSpPr>
        <p:spPr>
          <a:xfrm>
            <a:off x="9900125" y="4837813"/>
            <a:ext cx="13096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天涯若比邻</a:t>
            </a:r>
            <a:endParaRPr lang="en-US" altLang="zh-CN" dirty="0"/>
          </a:p>
        </p:txBody>
      </p:sp>
      <p:sp>
        <p:nvSpPr>
          <p:cNvPr id="9" name="QB_9_AN.67_1#8a4368651.blank?vcp=1&amp;pid=85458a0d4&amp;color=0,0,0&amp;vpa=24&amp;vtp=1&amp;bbb=1&amp;hb=1"/>
          <p:cNvSpPr/>
          <p:nvPr/>
        </p:nvSpPr>
        <p:spPr>
          <a:xfrm>
            <a:off x="502920" y="5256913"/>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一蓑烟雨任平生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8" grpId="0" animBg="1" build="p"/>
      <p:bldP spid="9"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f32bce411?vcp=1&amp;pid=20e273738&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［2024湖州一模］</a:t>
            </a:r>
            <a:endParaRPr lang="en-US" altLang="zh-CN" sz="2400" dirty="0"/>
          </a:p>
        </p:txBody>
      </p:sp>
      <mc:AlternateContent xmlns:mc="http://schemas.openxmlformats.org/markup-compatibility/2006">
        <mc:Choice xmlns:a14="http://schemas.microsoft.com/office/drawing/2010/main" Requires="a14">
          <p:sp>
            <p:nvSpPr>
              <p:cNvPr id="3" name="QM_8_BD.68_1#4d96efbad?vcp=1&amp;pid=f32bce411&amp;color=0,0,0&amp;vtp=1&amp;bbb=1&amp;hb=1"/>
              <p:cNvSpPr/>
              <p:nvPr/>
            </p:nvSpPr>
            <p:spPr>
              <a:xfrm>
                <a:off x="502920" y="1270000"/>
                <a:ext cx="11183112" cy="40849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algn="ctr" latinLnBrk="1">
                  <a:lnSpc>
                    <a:spcPts val="43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倦</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a:t>
                </a:r>
                <a14:m>
                  <m:oMath xmlns:m="http://schemas.openxmlformats.org/officeDocument/2006/math">
                    <m:sSup>
                      <m:sSupPr>
                        <m:ctrlPr>
                          <a:rPr lang="en-US" altLang="zh-CN" sz="1800" b="1"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1"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1"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1"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轼</a:t>
                </a:r>
                <a:endParaRPr lang="en-US" altLang="zh-CN" sz="1800" dirty="0"/>
              </a:p>
              <a:p>
                <a:pPr algn="ctr" latinLnBrk="1">
                  <a:lnSpc>
                    <a:spcPts val="4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枕</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厌长夜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小窗终未明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村一犬吠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残月几人行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鬓久已白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旅怀空自清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4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荒</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园有络纬</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虚织竟何成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①这首诗作于元符二年（1099）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，诗人谪居儋耳（今海南儋州）的第三年，时苏轼已六十四岁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倦枕</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：对枕头厌烦，即失眠。③络纬：虫名，俗称纺织娘。</a:t>
                </a:r>
                <a:endParaRPr lang="en-US" altLang="zh-CN" dirty="0"/>
              </a:p>
            </p:txBody>
          </p:sp>
        </mc:Choice>
        <mc:Fallback>
          <p:sp>
            <p:nvSpPr>
              <p:cNvPr id="3" name="QM_8_BD.68_1#4d96efbad?vcp=1&amp;pid=f32bce411&amp;color=0,0,0&amp;vtp=1&amp;bbb=1&amp;hb=1"/>
              <p:cNvSpPr>
                <a:spLocks noRot="1" noChangeAspect="1" noMove="1" noResize="1" noEditPoints="1" noAdjustHandles="1" noChangeArrowheads="1" noChangeShapeType="1" noTextEdit="1"/>
              </p:cNvSpPr>
              <p:nvPr/>
            </p:nvSpPr>
            <p:spPr>
              <a:xfrm>
                <a:off x="502920" y="1270000"/>
                <a:ext cx="11183112" cy="4084955"/>
              </a:xfrm>
              <a:prstGeom prst="rect">
                <a:avLst/>
              </a:prstGeom>
              <a:blipFill rotWithShape="1">
                <a:blip r:embed="rId1"/>
                <a:stretch>
                  <a:fillRect r="1" b="-1042"/>
                </a:stretch>
              </a:blipFill>
            </p:spPr>
            <p:txBody>
              <a:bodyPr/>
              <a:lstStyle/>
              <a:p>
                <a:r>
                  <a:rPr lang="zh-CN" altLang="en-US">
                    <a:noFill/>
                  </a:rPr>
                  <a:t> </a:t>
                </a:r>
              </a:p>
            </p:txBody>
          </p:sp>
        </mc:Fallback>
      </mc:AlternateContent>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8_BD.68_2#4d96efbad?vcp=1&amp;pid=f32bce411&amp;color=0,0,0&amp;vtp=1&amp;bt=1&amp;bbb=1&amp;hb=1"/>
              <p:cNvSpPr/>
              <p:nvPr/>
            </p:nvSpPr>
            <p:spPr>
              <a:xfrm>
                <a:off x="502920" y="2304608"/>
                <a:ext cx="11183112" cy="24466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昌化</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非人所居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食饮不具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药石</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初僦</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官屋以庇风雨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有司</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犹谓不可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则买地筑室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昌化士</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人畚土运甓</a:t>
                </a:r>
                <a14:m>
                  <m:oMath xmlns:m="http://schemas.openxmlformats.org/officeDocument/2006/math">
                    <m:sSup>
                      <m:sSupPr>
                        <m:ctrlPr>
                          <a:rPr lang="en-US" altLang="zh-CN" sz="1800" b="0" i="1" u="sng"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u="sng"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u="sng"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00" b="0" i="0" u="sng"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以助之</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为屋三间</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人不堪其忧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公食芋饮水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著书以为乐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时从其父老游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亦无间也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节选自苏辙《亡兄子瞻端明墓志铭》，《苏辙集》）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注】①昌化：儋州的一个县，这里指儋州。②药石：药剂和砭石，泛指药物。③僦：租赁。④有司</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员</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。⑤甓：砖。</a:t>
                </a:r>
                <a:endParaRPr lang="en-US" altLang="zh-CN" dirty="0"/>
              </a:p>
            </p:txBody>
          </p:sp>
        </mc:Choice>
        <mc:Fallback>
          <p:sp>
            <p:nvSpPr>
              <p:cNvPr id="2" name="QM_8_BD.68_2#4d96efbad?vcp=1&amp;pid=f32bce411&amp;color=0,0,0&amp;vtp=1&amp;bt=1&amp;bbb=1&amp;hb=1"/>
              <p:cNvSpPr>
                <a:spLocks noRot="1" noChangeAspect="1" noMove="1" noResize="1" noEditPoints="1" noAdjustHandles="1" noChangeArrowheads="1" noChangeShapeType="1" noTextEdit="1"/>
              </p:cNvSpPr>
              <p:nvPr/>
            </p:nvSpPr>
            <p:spPr>
              <a:xfrm>
                <a:off x="502920" y="2304608"/>
                <a:ext cx="11183112" cy="2446655"/>
              </a:xfrm>
              <a:prstGeom prst="rect">
                <a:avLst/>
              </a:prstGeom>
              <a:blipFill rotWithShape="1">
                <a:blip r:embed="rId1"/>
                <a:stretch>
                  <a:fillRect t="-8" r="-470" b="-1731"/>
                </a:stretch>
              </a:blipFill>
            </p:spPr>
            <p:txBody>
              <a:bodyPr/>
              <a:lstStyle/>
              <a:p>
                <a:r>
                  <a:rPr lang="zh-CN" altLang="en-US">
                    <a:noFill/>
                  </a:rPr>
                  <a:t> </a:t>
                </a:r>
              </a:p>
            </p:txBody>
          </p:sp>
        </mc:Fallback>
      </mc:AlternateContent>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8_BD.68_3#4d96efbad?vcp=1&amp;pid=f32bce411&amp;color=0,0,0&amp;vtp=1&amp;bt=1&amp;bbb=1&amp;hb=1"/>
              <p:cNvSpPr/>
              <p:nvPr/>
            </p:nvSpPr>
            <p:spPr>
              <a:xfrm>
                <a:off x="502920" y="1674688"/>
                <a:ext cx="11183112" cy="37039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algn="ctr" latinLnBrk="1">
                  <a:lnSpc>
                    <a:spcPts val="33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儋</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耳夜书</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宋］苏轼</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己卯上元</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余在儋州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有老书生数人来过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良月嘉夜</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先生能一出乎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予欣然从之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步城西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僧舍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历小巷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民夷杂揉</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屠沽</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纷然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归舍已三鼓</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舍中掩关熟睡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已再鼾矣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放杖而笑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孰为得失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过问先生何笑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盖自笑也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然亦笑韩退之钓鱼无得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更欲远去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不知走海者未必得大鱼也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选自《东坡志林》）</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注】①己卯：宋哲宗元符二年为己卯年（1099）。上元：上元节，农历正月十五。②民夷杂揉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：汉族与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少数民族混在一起</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。③屠沽：屠户和卖酒者，泛指各种店铺商贩。④三鼓：夜半三更时分。</a:t>
                </a:r>
                <a:endParaRPr lang="en-US" altLang="zh-CN" dirty="0"/>
              </a:p>
            </p:txBody>
          </p:sp>
        </mc:Choice>
        <mc:Fallback>
          <p:sp>
            <p:nvSpPr>
              <p:cNvPr id="2" name="QM_8_BD.68_3#4d96efbad?vcp=1&amp;pid=f32bce411&amp;color=0,0,0&amp;vtp=1&amp;bt=1&amp;bbb=1&amp;hb=1"/>
              <p:cNvSpPr>
                <a:spLocks noRot="1" noChangeAspect="1" noMove="1" noResize="1" noEditPoints="1" noAdjustHandles="1" noChangeArrowheads="1" noChangeShapeType="1" noTextEdit="1"/>
              </p:cNvSpPr>
              <p:nvPr/>
            </p:nvSpPr>
            <p:spPr>
              <a:xfrm>
                <a:off x="502920" y="1674688"/>
                <a:ext cx="11183112" cy="3703955"/>
              </a:xfrm>
              <a:prstGeom prst="rect">
                <a:avLst/>
              </a:prstGeom>
              <a:blipFill rotWithShape="1">
                <a:blip r:embed="rId1"/>
                <a:stretch>
                  <a:fillRect t="-5" r="-470" b="-1143"/>
                </a:stretch>
              </a:blipFill>
            </p:spPr>
            <p:txBody>
              <a:bodyPr/>
              <a:lstStyle/>
              <a:p>
                <a:r>
                  <a:rPr lang="zh-CN" altLang="en-US">
                    <a:noFill/>
                  </a:rPr>
                  <a:t> </a:t>
                </a:r>
              </a:p>
            </p:txBody>
          </p:sp>
        </mc:Fallback>
      </mc:AlternateContent>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69_1#ab412e04d?sp=1&amp;vcp=1&amp;pid=4d96efbad&amp;color=0,0,0&amp;vtp=1&amp;bt=1&amp;bbb=1"/>
          <p:cNvSpPr/>
          <p:nvPr/>
        </p:nvSpPr>
        <p:spPr>
          <a:xfrm>
            <a:off x="502920" y="1603092"/>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6.任选下面一项，说明材料一在表现手法上的特点。（3分）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.联想</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B.渲染</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C.动静结合</a:t>
            </a:r>
            <a:endParaRPr lang="en-US" altLang="zh-CN" sz="1800" dirty="0"/>
          </a:p>
        </p:txBody>
      </p:sp>
      <p:sp>
        <p:nvSpPr>
          <p:cNvPr id="3" name="QO_9_AN.70_1#ab412e04d?vcp=1&amp;pid=4d96efbad&amp;color=0,0,0&amp;vtp=1&amp;bbb=1&amp;hb=1"/>
          <p:cNvSpPr/>
          <p:nvPr/>
        </p:nvSpPr>
        <p:spPr>
          <a:xfrm>
            <a:off x="502920" y="2431259"/>
            <a:ext cx="11183112" cy="32878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【示例一】联想。作者在失眠的夜晚，听窗外犬吠，想到为生计奔波的夜行人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，进而想到自己年事已高却如此</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凄苦</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；又由荒园里空自鸣叫的纺织娘，联想到自己临老了，却一事无成。整首诗在连续的联想中</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，写出了诗人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在无眠之夜对贬谪命运的叹息</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示例二】渲染。诗歌以“倦”“厌”领起，写了“长夜”“小窗”“孤村”“残月”“衰鬓”“荒园”等景物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，再加上静夜犬</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吠</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，渲染出一幅寂静漫长的长夜倦枕图，也渲染出诗人孤独、凄苦的心境，以及贬谪天涯的窘迫</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、对政治前途</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的担忧</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示例三】动静结合。诗歌所描绘的漫漫长夜中，小窗未明、孤村静卧、残月当空是静景；月下行人、</a:t>
            </a:r>
            <a:r>
              <a:rPr lang="en-US" altLang="zh-CN" sz="1800"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深夜犬吠、</a:t>
            </a:r>
            <a:endParaRPr lang="en-US" altLang="zh-CN" sz="1800"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络纬空鸣则是动景</a:t>
            </a:r>
            <a:r>
              <a:rPr lang="en-US" altLang="zh-CN"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。诗歌以动衬静、动静结合，显得夜晚更加寂静漫长，表达出诗人人生失意的忧伤。（3分）</a:t>
            </a:r>
            <a:endParaRPr lang="en-US" altLang="zh-CN"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71_1#e05ccae12?sp=1&amp;vcp=1&amp;pid=4d96efbad&amp;color=0,0,0&amp;vtp=1&amp;bt=1&amp;bbb=1"/>
          <p:cNvSpPr/>
          <p:nvPr/>
        </p:nvSpPr>
        <p:spPr>
          <a:xfrm>
            <a:off x="502920" y="181413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7.为材料一“荒园有络纬，虚织竟何成”的“虚”选择合适的解释，并结合相关材料说明理由。（3分）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.废墟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C.虚弱</a:t>
            </a:r>
            <a:endParaRPr lang="en-US" altLang="zh-CN" sz="1800" dirty="0"/>
          </a:p>
        </p:txBody>
      </p:sp>
      <p:sp>
        <p:nvSpPr>
          <p:cNvPr id="3" name="QO_9_AN.72_1#e05ccae12?vcp=1&amp;pid=4d96efbad&amp;color=0,0,0&amp;vtp=1&amp;bbb=1&amp;hb=1"/>
          <p:cNvSpPr/>
          <p:nvPr/>
        </p:nvSpPr>
        <p:spPr>
          <a:xfrm>
            <a:off x="502920" y="2642301"/>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选B。诗人已是高龄，双鬓斑白，却被贬儋州，生活凄苦，功业无成。诗人“著书以为乐”，有时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父老游</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”，与政治已是无缘，正所谓“旅怀空自清”。因此，“虚”应该理解为“空”。（3分）</a:t>
            </a:r>
            <a:endParaRPr lang="en-US" altLang="zh-CN" dirty="0"/>
          </a:p>
        </p:txBody>
      </p:sp>
      <p:sp>
        <p:nvSpPr>
          <p:cNvPr id="4" name="QO_9_BD.73_1#8ed11c2fd?vcp=1&amp;pid=4d96efbad&amp;color=0,0,0&amp;vtp=1&amp;bbb=1&amp;hb=1"/>
          <p:cNvSpPr/>
          <p:nvPr/>
        </p:nvSpPr>
        <p:spPr>
          <a:xfrm>
            <a:off x="502920" y="347180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8.材料二中“时从其父老游，亦无间也”一句，可从哪一则材料得到印证？</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请用该则材料的信息，描述你对“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的理解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5" name="QO_9_AN.74_1#8ed11c2fd?vcp=1&amp;pid=4d96efbad&amp;color=0,0,0&amp;vtp=1&amp;bbb=1&amp;hb=1"/>
          <p:cNvSpPr/>
          <p:nvPr/>
        </p:nvSpPr>
        <p:spPr>
          <a:xfrm>
            <a:off x="502920" y="429158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【示例】无间，意思是没有间隙，亲密无间，可从材料三得到印证。材料三中写，上元节那夜</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，几个老书生约</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东坡去夜游</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，他“欣然从之”，和他们“步城西，入僧舍，历小巷”，直到三更才回家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。苏轼与当地父老的亲密无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，由此可见。（3分）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75_1#b6ed5ea20?vcp=1&amp;pid=4d96efbad&amp;color=0,0,0&amp;vtp=1&amp;bt=1&amp;bbb=1"/>
          <p:cNvSpPr/>
          <p:nvPr/>
        </p:nvSpPr>
        <p:spPr>
          <a:xfrm>
            <a:off x="502920" y="162744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9.用现代汉语翻译上文画横线的句子。（4分）</a:t>
            </a:r>
            <a:endParaRPr lang="en-US" altLang="zh-CN" sz="1800" dirty="0"/>
          </a:p>
        </p:txBody>
      </p:sp>
      <p:sp>
        <p:nvSpPr>
          <p:cNvPr id="3" name="QO_10_BD.76_1#0df9cc234?vcp=1&amp;pid=b6ed5ea20&amp;color=0,0,0&amp;vtp=1&amp;bbb=1"/>
          <p:cNvSpPr/>
          <p:nvPr/>
        </p:nvSpPr>
        <p:spPr>
          <a:xfrm>
            <a:off x="502920" y="202387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昌化士人畚土运甓以助之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为屋三间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O_10_AN.77_1#0df9cc234?vcp=1&amp;pid=b6ed5ea20&amp;color=0,0,0&amp;vtp=1&amp;bbb=1"/>
          <p:cNvSpPr/>
          <p:nvPr/>
        </p:nvSpPr>
        <p:spPr>
          <a:xfrm>
            <a:off x="502920" y="242963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儋州的读书人运土搬砖来帮助苏轼，建造了三间房屋。（2分）</a:t>
            </a:r>
            <a:endParaRPr lang="en-US" altLang="zh-CN" sz="1800" dirty="0"/>
          </a:p>
        </p:txBody>
      </p:sp>
      <p:sp>
        <p:nvSpPr>
          <p:cNvPr id="5" name="QO_10_BD.78_1#bdc38265d?vcp=1&amp;pid=b6ed5ea20&amp;color=0,0,0&amp;vtp=1&amp;bbb=1"/>
          <p:cNvSpPr/>
          <p:nvPr/>
        </p:nvSpPr>
        <p:spPr>
          <a:xfrm>
            <a:off x="502920" y="283540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盖自笑也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然亦笑韩退之钓鱼无得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更欲远去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6" name="QO_10_AN.79_1#bdc38265d?vcp=1&amp;pid=b6ed5ea20&amp;color=0,0,0&amp;vtp=1&amp;bbb=1"/>
          <p:cNvSpPr/>
          <p:nvPr/>
        </p:nvSpPr>
        <p:spPr>
          <a:xfrm>
            <a:off x="502920" y="3241169"/>
            <a:ext cx="11312525"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大概是笑我自己，不过也笑韩退之（在一个地方）没钓到鱼，还想到更远的地方去（钓鱼）。（2分）</a:t>
            </a:r>
            <a:endParaRPr lang="en-US" altLang="zh-CN" sz="1800" dirty="0"/>
          </a:p>
        </p:txBody>
      </p:sp>
      <p:sp>
        <p:nvSpPr>
          <p:cNvPr id="7" name="QO_9_BD.80_1#aa2ee077d?vcp=1&amp;pid=4d96efbad&amp;color=0,0,0&amp;vtp=1&amp;bbb=1"/>
          <p:cNvSpPr/>
          <p:nvPr/>
        </p:nvSpPr>
        <p:spPr>
          <a:xfrm>
            <a:off x="502920" y="360794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10.材料三末尾说：“不知走海者未必得大鱼也。”这里的“大鱼”有何比喻义？写出这句话对你的启发。（3分）</a:t>
            </a:r>
            <a:endParaRPr lang="en-US" altLang="zh-CN" sz="1800" dirty="0"/>
          </a:p>
        </p:txBody>
      </p:sp>
      <p:sp>
        <p:nvSpPr>
          <p:cNvPr id="8" name="QO_9_AN.81_1#aa2ee077d?vcp=1&amp;pid=4d96efbad&amp;color=0,0,0&amp;vtp=1&amp;bbb=1&amp;hb=1"/>
          <p:cNvSpPr/>
          <p:nvPr/>
        </p:nvSpPr>
        <p:spPr>
          <a:xfrm>
            <a:off x="502920" y="4016631"/>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诗人把人生比作钓鱼，将“仕途际遇上的成功”比作“大鱼”，从上元夜夜游的得失，</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推及为人生的得失，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这句话是在笑韩退之在仕途际遇得失上不够超脱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。生活中要有一颗平常心，拥有一种淡泊的情怀；</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人生短暂，</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世事沧桑</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，我们不应勉强、苛求自己。取舍有度，进退自如，因缘自适，随遇而安，超脱达观</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，这是生活的哲</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wipe(left)">
                                      <p:cBhvr>
                                        <p:cTn id="29" dur="500"/>
                                        <p:tgtEl>
                                          <p:spTgt spid="8">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wipe(left)">
                                      <p:cBhvr>
                                        <p:cTn id="32" dur="500"/>
                                        <p:tgtEl>
                                          <p:spTgt spid="8">
                                            <p:txEl>
                                              <p:pRg st="2" end="2"/>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wipe(left)">
                                      <p:cBhvr>
                                        <p:cTn id="3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82_1#a1e90fe3d?vcp=1&amp;pid=4d96efbad&amp;color=0,0,0&amp;vtp=1&amp;bt=1&amp;bbb=1"/>
          <p:cNvSpPr/>
          <p:nvPr/>
        </p:nvSpPr>
        <p:spPr>
          <a:xfrm>
            <a:off x="502920" y="2031081"/>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11.读了材料，丰富了你对苏轼的哪些认识？</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请简述。（4分）</a:t>
            </a:r>
            <a:endParaRPr lang="en-US" altLang="zh-CN" sz="1800" dirty="0"/>
          </a:p>
        </p:txBody>
      </p:sp>
      <p:sp>
        <p:nvSpPr>
          <p:cNvPr id="3" name="QO_9_AN.83_1#a1e90fe3d?vcp=1&amp;pid=4d96efbad&amp;color=0,0,0&amp;vtp=1&amp;bbb=1&amp;hb=1"/>
          <p:cNvSpPr/>
          <p:nvPr/>
        </p:nvSpPr>
        <p:spPr>
          <a:xfrm>
            <a:off x="502920" y="2432528"/>
            <a:ext cx="11183112" cy="28687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【示例一】苏轼饱读诗书，但仕途坎坷，乌台诗案后被一再贬谪，六十多岁高龄被贬海南儋州。</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那里偏远荒凉，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环境恶劣</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，苏轼也曾彻夜难眠，倍感孤独凄清，但他不自暴自弃，在儋州写书、游玩，自得其乐，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乐观豁达，</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随遇而安</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，对人生有了更深的体悟。</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示例二】苏轼是一个随遇而安、志趣高雅的人。作者借韩愈钓鱼（把人生比作钓鱼），</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从上元夜夜游的得失，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推及为人生的得失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，反映了他随缘自适的思想。“笑韩退之”，是笑他思度拘滞，不善超拔，不能随遇而安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苏轼笑韩愈不能看破得失可见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，苏轼能够真正做到随遇而安，豁达乐观。被贬海南的经历</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，或许让苏轼对人生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得失有了更深的体悟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f922c5066.fixed?vcp=1&amp;pid=3fcaf1f99&amp;color=89,89,89&amp;vtp=1&amp;bbb=1"/>
          <p:cNvSpPr/>
          <p:nvPr/>
        </p:nvSpPr>
        <p:spPr>
          <a:xfrm>
            <a:off x="219456" y="2441448"/>
            <a:ext cx="11740896" cy="1106424"/>
          </a:xfrm>
          <a:prstGeom prst="rect">
            <a:avLst/>
          </a:prstGeom>
          <a:noFill/>
        </p:spPr>
        <p:txBody>
          <a:bodyPr wrap="none" lIns="0" tIns="0" rIns="0" bIns="0" rtlCol="0" anchor="b"/>
          <a:lstStyle/>
          <a:p>
            <a:pPr algn="ctr" latinLnBrk="1">
              <a:lnSpc>
                <a:spcPts val="8300"/>
              </a:lnSpc>
            </a:pP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模块二</a:t>
            </a:r>
            <a:r>
              <a:rPr lang="en-US" altLang="zh-CN" sz="6600" b="1" i="0" dirty="0">
                <a:solidFill>
                  <a:srgbClr val="595959"/>
                </a:solidFill>
                <a:latin typeface="宋体" panose="02010600030101010101" pitchFamily="2" charset="-122"/>
                <a:ea typeface="宋体" panose="02010600030101010101" pitchFamily="2" charset="-122"/>
                <a:cs typeface="宋体" panose="02010600030101010101" pitchFamily="34" charset="-120"/>
              </a:rPr>
              <a:t> </a:t>
            </a: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古诗文阅读</a:t>
            </a:r>
            <a:endParaRPr lang="en-US" altLang="zh-CN" sz="6600" dirty="0"/>
          </a:p>
        </p:txBody>
      </p:sp>
      <p:pic>
        <p:nvPicPr>
          <p:cNvPr id="3" name="C_2#f922c5066.fixed?vcp=1&amp;pid=3fcaf1f99&amp;color=0,0,0&amp;tib=255,255,255&amp;vtp=1" descr="preencoded.png"/>
          <p:cNvPicPr>
            <a:picLocks noChangeAspect="1"/>
          </p:cNvPicPr>
          <p:nvPr/>
        </p:nvPicPr>
        <p:blipFill>
          <a:blip r:embed="rId1"/>
          <a:stretch>
            <a:fillRect/>
          </a:stretch>
        </p:blipFill>
        <p:spPr>
          <a:xfrm>
            <a:off x="5660136" y="3794760"/>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1668176f5?vcp=1&amp;pid=e47d116bf&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a:t>
            </a:r>
            <a:r>
              <a:rPr lang="zh-CN" altLang="en-US"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［2024湖州“TZ-8”共同体一模］读古人书，友天下士，</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浙江文旅邀你共赏河山。</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请阅读材料</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，完成第1~4题。（18分）</a:t>
            </a:r>
            <a:endParaRPr lang="en-US" altLang="zh-CN" sz="2400" dirty="0"/>
          </a:p>
        </p:txBody>
      </p:sp>
      <p:graphicFrame>
        <p:nvGraphicFramePr>
          <p:cNvPr id="52" name="QM_8_BD.110_1#885bf7264?colgroup=48&amp;vcp=1&amp;pid=1668176f5&amp;color=0,0,0&amp;vtp=1&amp;bbb=1&amp;hb=1"/>
          <p:cNvGraphicFramePr>
            <a:graphicFrameLocks noGrp="1"/>
          </p:cNvGraphicFramePr>
          <p:nvPr/>
        </p:nvGraphicFramePr>
        <p:xfrm>
          <a:off x="502920" y="1752600"/>
          <a:ext cx="11137392" cy="2972436"/>
        </p:xfrm>
        <a:graphic>
          <a:graphicData uri="http://schemas.openxmlformats.org/drawingml/2006/table">
            <a:tbl>
              <a:tblPr/>
              <a:tblGrid>
                <a:gridCol w="1408176"/>
                <a:gridCol w="4416552"/>
                <a:gridCol w="3721608"/>
                <a:gridCol w="1591056"/>
              </a:tblGrid>
              <a:tr h="369507">
                <a:tc gridSpan="4">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古今热推</a:t>
                      </a:r>
                      <a:r>
                        <a:rPr lang="en-US" altLang="zh-CN" sz="1800" b="1"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赏会山水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推荐理由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3342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苍岭古道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【甲】苍岭</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宋］杜师旦</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休嗟道险未堪行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却到层峦足较轻</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山险还如心险否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心平履险险仍平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【乙】括苍岭上行</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清］李绥祺</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名山列障好溪东</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古洞深幽未可穷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陟岭初如人面壁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登峰遂若马行空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“浙”里的山：</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古道穿梭</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山连绵</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惊艳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3" name="QM_8_BD.110_2#885bf7264?colgroup=48&amp;vcp=1&amp;pid=1668176f5&amp;color=0,0,0&amp;vtp=1&amp;bt=1&amp;bbb=1&amp;hb=1"/>
              <p:cNvGraphicFramePr>
                <a:graphicFrameLocks noGrp="1"/>
              </p:cNvGraphicFramePr>
              <p:nvPr/>
            </p:nvGraphicFramePr>
            <p:xfrm>
              <a:off x="502920" y="1727964"/>
              <a:ext cx="11184607" cy="3870072"/>
            </p:xfrm>
            <a:graphic>
              <a:graphicData uri="http://schemas.openxmlformats.org/drawingml/2006/table">
                <a:tbl>
                  <a:tblPr/>
                  <a:tblGrid>
                    <a:gridCol w="1399533"/>
                    <a:gridCol w="8203784"/>
                    <a:gridCol w="1581290"/>
                  </a:tblGrid>
                  <a:tr h="369507">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古今热推</a:t>
                          </a:r>
                          <a:r>
                            <a:rPr lang="en-US" altLang="zh-CN" sz="1800" b="1"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赏会山水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推荐理由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31058">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【丙</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余食既</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同陈氏二生霞轩</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诒孙亦出城荡舟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为湖游</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霞轩能洞箫</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箫从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月上吴山</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雾霭溟蒙</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截然划湖之半</a:t>
                          </a:r>
                          <a14:m>
                            <m:oMath xmlns:m="http://schemas.openxmlformats.org/officeDocument/2006/math">
                              <m:sSup>
                                <m:sSupPr>
                                  <m:ctrlPr>
                                    <a:rPr lang="en-US" altLang="zh-CN" sz="1800" b="0" i="1"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u="sng"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u="sng"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u="sng"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幽火明灭相间约丈许者六</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七处</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画船也</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洞箫于中流发声</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声微细</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受风若咽</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而凄悄哀怨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湖山触之</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仿佛若中秋气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雾消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月中湖水纯碧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舟沿白堤止焉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余登锦带桥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霞轩乃吹箫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背月而行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入柳阴中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堤柳蓊郁为黑影</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柳断处乃见月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霞轩著白袷衫</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立月中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凉蝉触</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箫</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警而群噪</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夜景澄澈</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画船经堤下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咸止而听</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有歌而和者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选自清代林纾《湖心泛月记》）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“浙”里的水：</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西湖最妙</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过于泛舟湖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月夜最好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3" name="QM_8_BD.110_2#885bf7264?colgroup=48&amp;vcp=1&amp;pid=1668176f5&amp;color=0,0,0&amp;vtp=1&amp;bt=1&amp;bbb=1&amp;hb=1"/>
              <p:cNvGraphicFramePr>
                <a:graphicFrameLocks noGrp="1"/>
              </p:cNvGraphicFramePr>
              <p:nvPr/>
            </p:nvGraphicFramePr>
            <p:xfrm>
              <a:off x="502920" y="1727964"/>
              <a:ext cx="11184607" cy="3870072"/>
            </p:xfrm>
            <a:graphic>
              <a:graphicData uri="http://schemas.openxmlformats.org/drawingml/2006/table">
                <a:tbl>
                  <a:tblPr/>
                  <a:tblGrid>
                    <a:gridCol w="1399533"/>
                    <a:gridCol w="8203784"/>
                    <a:gridCol w="1581290"/>
                  </a:tblGrid>
                  <a:tr h="369507">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古今热推</a:t>
                          </a:r>
                          <a:r>
                            <a:rPr lang="en-US" altLang="zh-CN" sz="1800" b="1"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赏会山水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推荐理由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31185">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“浙”里的水：</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西湖最妙</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过于泛舟湖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月夜最好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2" name="QM_8_BD.110_2#885bf7264?colgroup=48&amp;vcp=1&amp;pid=1668176f5&amp;color=0,0,0&amp;vtp=1&amp;bt=1&amp;bbb=1&amp;hb=1&amp;zzd= 1"/>
          <p:cNvSpPr/>
          <p:nvPr/>
        </p:nvSpPr>
        <p:spPr>
          <a:xfrm>
            <a:off x="3217497" y="289172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QM_8_BD.110_2#885bf7264?colgroup=48&amp;vcp=1&amp;pid=1668176f5&amp;color=0,0,0&amp;vtp=1&amp;bt=1&amp;bbb=1&amp;hb=1&amp;zzd= 1"/>
          <p:cNvSpPr/>
          <p:nvPr/>
        </p:nvSpPr>
        <p:spPr>
          <a:xfrm>
            <a:off x="3217497" y="289172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4" name="QM_8_BD.110_3#885bf7264?colgroup=48&amp;vcp=1&amp;pid=1668176f5&amp;color=0,0,0&amp;mp=1&amp;vtp=1&amp;bt=1&amp;bbb=1&amp;hb=1"/>
              <p:cNvGraphicFramePr>
                <a:graphicFrameLocks noGrp="1"/>
              </p:cNvGraphicFramePr>
              <p:nvPr/>
            </p:nvGraphicFramePr>
            <p:xfrm>
              <a:off x="502920" y="945581"/>
              <a:ext cx="11184607" cy="4115436"/>
            </p:xfrm>
            <a:graphic>
              <a:graphicData uri="http://schemas.openxmlformats.org/drawingml/2006/table">
                <a:tbl>
                  <a:tblPr/>
                  <a:tblGrid>
                    <a:gridCol w="1399533"/>
                    <a:gridCol w="8203784"/>
                    <a:gridCol w="1581290"/>
                  </a:tblGrid>
                  <a:tr h="369507">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古今热推</a:t>
                          </a:r>
                          <a:r>
                            <a:rPr lang="en-US" altLang="zh-CN" sz="1800" b="1"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赏会山水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推荐理由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7642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钓台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钓台在浙东</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汉严先生</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隐处</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先生风节</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辉映千古</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予夙</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200" dirty="0">
                            <a:latin typeface="宋体" panose="02010600030101010101" pitchFamily="2" charset="-122"/>
                          </a:endParaRPr>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山既奇秀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境复幽蒨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欲舣舟一登</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而舟子固持不可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因致礼焉</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于是足不及游</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而目游之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俯仰间</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清风徐来</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无名之香</a:t>
                          </a:r>
                          <a:r>
                            <a:rPr lang="en-US" altLang="zh-CN" sz="1800" b="0" i="0" u="sng"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四山飓</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则鼻游之</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舟子谓滩水甚佳</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试之良然</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则舌游之</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顷之</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帆行峰转</a:t>
                          </a:r>
                          <a:r>
                            <a:rPr lang="en-US" altLang="zh-CN" sz="1800" b="0" i="0" u="sng"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瞻望</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弗及矣</a:t>
                          </a:r>
                          <a:r>
                            <a:rPr lang="en-US" altLang="zh-CN" sz="1800" b="0" i="0" u="sng"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返坐舟中惝恍间如舍舟登陆如披草寻磴如振衣最高处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下瞰群山趋列</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秀静如文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或雄拔如武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大似云台诸将相</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非不杰然卓立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觉视先生</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悉在下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盖神游之矣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选自清代郑日奎《游钓台记》）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“浙”里人文：</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深谷群峰</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面舒展</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诗情画意</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引神思遐想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4" name="QM_8_BD.110_3#885bf7264?colgroup=48&amp;vcp=1&amp;pid=1668176f5&amp;color=0,0,0&amp;mp=1&amp;vtp=1&amp;bt=1&amp;bbb=1&amp;hb=1"/>
              <p:cNvGraphicFramePr>
                <a:graphicFrameLocks noGrp="1"/>
              </p:cNvGraphicFramePr>
              <p:nvPr/>
            </p:nvGraphicFramePr>
            <p:xfrm>
              <a:off x="502920" y="945581"/>
              <a:ext cx="11184607" cy="4115436"/>
            </p:xfrm>
            <a:graphic>
              <a:graphicData uri="http://schemas.openxmlformats.org/drawingml/2006/table">
                <a:tbl>
                  <a:tblPr/>
                  <a:tblGrid>
                    <a:gridCol w="1399533"/>
                    <a:gridCol w="8203784"/>
                    <a:gridCol w="1581290"/>
                  </a:tblGrid>
                  <a:tr h="369507">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古今热推</a:t>
                          </a:r>
                          <a:r>
                            <a:rPr lang="en-US" altLang="zh-CN" sz="1800" b="1"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赏会山水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6950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推荐理由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76295">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钓台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“浙”里人文：</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深谷群峰</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面舒展</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诗情画意</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引神思遐想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3" name="QM_8_BD.110_4#885bf7264?vcp=1&amp;pid=1668176f5&amp;color=0,0,0&amp;mp=1&amp;vtp=1&amp;bbb=1&amp;hb=1"/>
          <p:cNvSpPr/>
          <p:nvPr/>
        </p:nvSpPr>
        <p:spPr>
          <a:xfrm>
            <a:off x="502920" y="5192969"/>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①截然划湖之半：（雾气）将西湖从中间划开。②触：接触，听到。③严先生：严光，字子陵</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汉初会稽余姚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（今属浙江）人，早年曾与汉光武帝刘秀同学。刘秀做皇帝后，他改名换姓，隐居不仕</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。后被刘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秀觅得</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，召到京师洛阳，授以谏议大夫，固辞不受，归隐于富春山。④隐处：隐居的地方。⑤夙：平素，以往。</a:t>
            </a:r>
            <a:endParaRPr lang="en-US" altLang="zh-CN"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111_1#9bdf91181?sp=1&amp;vcp=1&amp;pid=885bf7264&amp;color=0,0,0&amp;mp=1&amp;vtp=1&amp;bt=1&amp;bbb=1"/>
          <p:cNvSpPr/>
          <p:nvPr/>
        </p:nvSpPr>
        <p:spPr>
          <a:xfrm>
            <a:off x="502920" y="197412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1.请根据提示，解释加点字。（3分）</a:t>
            </a:r>
            <a:endParaRPr lang="en-US" altLang="zh-CN" sz="1800" dirty="0"/>
          </a:p>
        </p:txBody>
      </p:sp>
      <p:graphicFrame>
        <p:nvGraphicFramePr>
          <p:cNvPr id="55" name="QB_9_BD.111_2#9bdf91181?colgroup=9,25,12&amp;vcp=1&amp;pid=885bf7264&amp;color=0,0,0&amp;mp=1&amp;vtp=1&amp;bbb=1"/>
          <p:cNvGraphicFramePr>
            <a:graphicFrameLocks noGrp="1"/>
          </p:cNvGraphicFramePr>
          <p:nvPr/>
        </p:nvGraphicFramePr>
        <p:xfrm>
          <a:off x="502920" y="2455579"/>
          <a:ext cx="11155680" cy="1545908"/>
        </p:xfrm>
        <a:graphic>
          <a:graphicData uri="http://schemas.openxmlformats.org/drawingml/2006/table">
            <a:tbl>
              <a:tblPr/>
              <a:tblGrid>
                <a:gridCol w="2340864"/>
                <a:gridCol w="5916168"/>
                <a:gridCol w="2898648"/>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文言词句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方法提示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释</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陟岭初如人面壁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推断：</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陟岭初如人面壁</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登峰遂若马行空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余食既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查阅：①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因致礼焉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迁移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安陵君因使唐雎使于秦</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唐雎不辱使命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AN.112_1#9bdf91181.blank?vcp=1&amp;pid=885bf7264&amp;color=0,0,0&amp;mp=1&amp;vpa=27&amp;vtp=1&amp;bbb=1"/>
          <p:cNvSpPr/>
          <p:nvPr/>
        </p:nvSpPr>
        <p:spPr>
          <a:xfrm>
            <a:off x="9409009" y="2829469"/>
            <a:ext cx="13096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登高，上升</a:t>
            </a:r>
            <a:endParaRPr lang="en-US" altLang="zh-CN" dirty="0"/>
          </a:p>
        </p:txBody>
      </p:sp>
      <p:sp>
        <p:nvSpPr>
          <p:cNvPr id="5" name="QB_9_AN.113_1#9bdf91181.blank?vcp=1&amp;pid=885bf7264&amp;color=0,0,0&amp;mp=1&amp;vpa=28&amp;vtp=1"/>
          <p:cNvSpPr/>
          <p:nvPr/>
        </p:nvSpPr>
        <p:spPr>
          <a:xfrm>
            <a:off x="9409009" y="3216309"/>
            <a:ext cx="3952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dirty="0"/>
          </a:p>
        </p:txBody>
      </p:sp>
      <p:sp>
        <p:nvSpPr>
          <p:cNvPr id="6" name="QB_9_AN.114_1#9bdf91181.blank?vcp=1&amp;pid=885bf7264&amp;color=0,0,0&amp;mp=1&amp;vpa=29&amp;vtp=1&amp;bbb=1"/>
          <p:cNvSpPr/>
          <p:nvPr/>
        </p:nvSpPr>
        <p:spPr>
          <a:xfrm>
            <a:off x="9409009" y="3603151"/>
            <a:ext cx="18811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于是，就（3分）</a:t>
            </a:r>
            <a:endParaRPr lang="en-US" altLang="zh-CN" dirty="0"/>
          </a:p>
        </p:txBody>
      </p:sp>
      <p:sp>
        <p:nvSpPr>
          <p:cNvPr id="7" name="QO_9_BD.115_1#403a09695?sp=1&amp;vcp=1&amp;pid=885bf7264&amp;color=0,0,0&amp;vtp=1&amp;bbb=1"/>
          <p:cNvSpPr/>
          <p:nvPr/>
        </p:nvSpPr>
        <p:spPr>
          <a:xfrm>
            <a:off x="502920" y="4131979"/>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2.请用“/”为画波浪线的句子断句。（限断三处）（3分）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返</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惝</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陆</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振</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a:t>
            </a:r>
            <a:endParaRPr lang="en-US" altLang="zh-CN" sz="1800" dirty="0"/>
          </a:p>
        </p:txBody>
      </p:sp>
      <p:sp>
        <p:nvSpPr>
          <p:cNvPr id="8" name="QO_9_AN.116_1#403a09695?vcp=1&amp;pid=885bf7264&amp;color=0,0,0&amp;vtp=1&amp;bbb=1"/>
          <p:cNvSpPr/>
          <p:nvPr/>
        </p:nvSpPr>
        <p:spPr>
          <a:xfrm>
            <a:off x="502920" y="4955637"/>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返坐舟中/惝恍间如舍舟登陆/如披草寻磴/如振衣最高处（3分）</a:t>
            </a:r>
            <a:endParaRPr lang="en-US" altLang="zh-CN" sz="1800" dirty="0"/>
          </a:p>
        </p:txBody>
      </p:sp>
      <p:sp>
        <p:nvSpPr>
          <p:cNvPr id="3" name="QB_9_BD.111_2#9bdf91181?colgroup=9,25,12&amp;vcp=1&amp;pid=885bf7264&amp;color=0,0,0&amp;mp=1&amp;vtp=1&amp;bbb=1&amp;zzd= 1"/>
          <p:cNvSpPr/>
          <p:nvPr/>
        </p:nvSpPr>
        <p:spPr>
          <a:xfrm>
            <a:off x="968534" y="316550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9_BD.111_2#9bdf91181?colgroup=9,25,12&amp;vcp=1&amp;pid=885bf7264&amp;color=0,0,0&amp;mp=1&amp;vtp=1&amp;bbb=1&amp;zzd= 1"/>
          <p:cNvSpPr/>
          <p:nvPr/>
        </p:nvSpPr>
        <p:spPr>
          <a:xfrm>
            <a:off x="4423950" y="316550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9_BD.111_2#9bdf91181?colgroup=9,25,12&amp;vcp=1&amp;pid=885bf7264&amp;color=0,0,0&amp;mp=1&amp;vtp=1&amp;bbb=1&amp;zzd= 1"/>
          <p:cNvSpPr/>
          <p:nvPr/>
        </p:nvSpPr>
        <p:spPr>
          <a:xfrm>
            <a:off x="6240050" y="316550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9_BD.111_2#9bdf91181?colgroup=9,25,12&amp;vcp=1&amp;pid=885bf7264&amp;color=0,0,0&amp;mp=1&amp;vtp=1&amp;bbb=1&amp;zzd= 1"/>
          <p:cNvSpPr/>
          <p:nvPr/>
        </p:nvSpPr>
        <p:spPr>
          <a:xfrm>
            <a:off x="1882934" y="354368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9_BD.111_2#9bdf91181?colgroup=9,25,12&amp;vcp=1&amp;pid=885bf7264&amp;color=0,0,0&amp;mp=1&amp;vtp=1&amp;bbb=1&amp;zzd= 1"/>
          <p:cNvSpPr/>
          <p:nvPr/>
        </p:nvSpPr>
        <p:spPr>
          <a:xfrm>
            <a:off x="1311434" y="39391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9_BD.111_2#9bdf91181?colgroup=9,25,12&amp;vcp=1&amp;pid=885bf7264&amp;color=0,0,0&amp;mp=1&amp;vtp=1&amp;bbb=1&amp;zzd= 1"/>
          <p:cNvSpPr/>
          <p:nvPr/>
        </p:nvSpPr>
        <p:spPr>
          <a:xfrm>
            <a:off x="4531900" y="393919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17_1#0608028f9?vcp=1&amp;pid=885bf7264&amp;color=0,0,0&amp;vtp=1&amp;bt=1&amp;bbb=1"/>
          <p:cNvSpPr/>
          <p:nvPr/>
        </p:nvSpPr>
        <p:spPr>
          <a:xfrm>
            <a:off x="502920" y="181921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3.请你阅读丙、丁两则材料，回答以下问题。（8分）</a:t>
            </a:r>
            <a:endParaRPr lang="en-US" altLang="zh-CN" sz="1800" dirty="0"/>
          </a:p>
        </p:txBody>
      </p:sp>
      <p:sp>
        <p:nvSpPr>
          <p:cNvPr id="3" name="QO_10_BD.118_1#743e46df4?vcp=1&amp;pid=0608028f9&amp;color=0,0,0&amp;vtp=1&amp;bbb=1&amp;hb=1"/>
          <p:cNvSpPr/>
          <p:nvPr/>
        </p:nvSpPr>
        <p:spPr>
          <a:xfrm>
            <a:off x="502920" y="221767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（1）“夜游”“湖心”“清风”</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“奇山”是否让你联想到了课内所学？请选择一个关键词说说你的联想</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（作品中的人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4" name="QO_10_AN.119_1#743e46df4?vcp=1&amp;pid=0608028f9&amp;color=0,0,0&amp;vtp=1&amp;bbb=1&amp;hb=1"/>
          <p:cNvSpPr/>
          <p:nvPr/>
        </p:nvSpPr>
        <p:spPr>
          <a:xfrm>
            <a:off x="502920" y="3037461"/>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【示例一】“夜游”让我想到《记承天寺夜游》，苏轼见“月色入户”便“欣然起行”，漫步中庭</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，见到了澄澈透明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的美妙月色</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示例二】“湖心”让我想到《湖心亭看雪》，张岱于湖心看到“上下一白”“长堤一痕”等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，是白描水墨的悠然脱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俗之景</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示例三】“清风”让我想到《核舟记》中引用的句子“清风徐来，水波不兴</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”，奇巧人王叔远雕刻出苏子泛舟赤</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壁环境之幽静闲适</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BD.120_1#099daaf7e?vcp=1&amp;pid=0608028f9&amp;color=0,0,0&amp;vtp=1&amp;bt=1&amp;bbb=1&amp;hb=1"/>
          <p:cNvSpPr/>
          <p:nvPr/>
        </p:nvSpPr>
        <p:spPr>
          <a:xfrm>
            <a:off x="502920" y="141154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（2）品味山川之美需要选择合适的欣赏角度，如：多种感官、色彩丰富、视角多样、细节生辉、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生机无限等。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请选择适当角度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，从A、B两处中任选一处，对画线句进行赏评。（6分）</a:t>
            </a:r>
            <a:endParaRPr lang="en-US" altLang="zh-CN" dirty="0"/>
          </a:p>
        </p:txBody>
      </p:sp>
      <p:sp>
        <p:nvSpPr>
          <p:cNvPr id="3" name="QO_10_AN.121_1#099daaf7e?vcp=1&amp;pid=0608028f9&amp;color=0,0,0&amp;vtp=1&amp;bbb=1&amp;hb=1"/>
          <p:cNvSpPr/>
          <p:nvPr/>
        </p:nvSpPr>
        <p:spPr>
          <a:xfrm>
            <a:off x="502920" y="2236726"/>
            <a:ext cx="11183112" cy="37069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【示例一】A处画线句调动多种感官，给读者以美的享受。雾霭弥漫之下，水雾将湖心月色变得模糊不清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，隐隐</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约约见到的画船渔火亮着点点微光</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，让人从视觉上感受到西湖夜景宁静雅致。清徐之晚风拂面而来</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，耳中更是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钻入了洞箫之声</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，以触觉引发听觉。可谓视触听并茂，展现作者随缘自适，悠闲自得的清闲之情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，让游者和读</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者都心生怡然</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示例二】B处画线句运用多种视角写了一场曼妙神游。郑日奎在泛舟之时，一俯一仰，感受到阵阵清风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，趁此</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清风拂面</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，以鼻子嗅其气，就是亲贤人之气韵。再俯下身，低到水面，取佳水以品味当地水之清冽</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，更是感受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先生风采的清雅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。而后在船行之时不停向山峰瞻望，看到了山峰的巍峨气派，</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更感受到了严先生的气度雅量，</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庸常之人难以企及</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。多种观察视角促成了这一场奇特愉悦的神思遐游，作者因不能登山访问，</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只能竭力亲近，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极目远眺</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，以追慕严子陵的高风亮节，可见对严先生的敬仰。（6分）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22_1#74e96dec3?sp=1&amp;vcp=1&amp;pid=885bf7264&amp;color=0,0,0&amp;vtp=1&amp;bt=1&amp;bbb=1"/>
          <p:cNvSpPr/>
          <p:nvPr/>
        </p:nvSpPr>
        <p:spPr>
          <a:xfrm>
            <a:off x="502920" y="2432402"/>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4.请你为苍岭古道选择一个合适旅游标签，并结合相关诗句说明理由。（4分）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.宜勇游</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B.宜逸游</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C.宜神游</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D.宜雅游</a:t>
            </a:r>
            <a:endParaRPr lang="en-US" altLang="zh-CN" sz="1800" dirty="0"/>
          </a:p>
        </p:txBody>
      </p:sp>
      <p:sp>
        <p:nvSpPr>
          <p:cNvPr id="3" name="QO_9_AN.123_1#74e96dec3?vcp=1&amp;pid=885bf7264&amp;color=0,0,0&amp;vtp=1&amp;bbb=1&amp;hb=1"/>
          <p:cNvSpPr/>
          <p:nvPr/>
        </p:nvSpPr>
        <p:spPr>
          <a:xfrm>
            <a:off x="502920" y="3260569"/>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【示例一】选择A标签“宜勇游”。由“道险”“层峦”可见苍岭古道古朴。山路陡峭狭窄，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而且洞涧幽深不能穷尽，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峻山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、歧路、幽洞都需要冒险精神，适宜勇行。</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示例二】选择B标签“宜逸游”。诗人杜师旦在历经崇山峻岭后发出感慨，认为心平就可攻克山险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，一切难行之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路都将变得坦然无碍</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。古道景色壮观，沿途的旷远景致让人心怡，适宜豁达放松，闲逸出行。（4分）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d68f8bb0c?vcp=1&amp;pid=e47d116bf&amp;color=0,0,0&amp;vtp=1&amp;bt=1&amp;bbb=1&amp;hb=1"/>
          <p:cNvSpPr/>
          <p:nvPr/>
        </p:nvSpPr>
        <p:spPr>
          <a:xfrm>
            <a:off x="502920" y="891540"/>
            <a:ext cx="11183112" cy="109728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a:t>
            </a:r>
            <a:r>
              <a:rPr lang="zh-CN" altLang="en-US"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新考法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［2024杭州富阳区一模节选］为进一步宣传富阳历史文化</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，同学们想</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再拍摄一组富阳版语文课本封面视频</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，选了三个封面代言人。</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请阅读下列拍摄脚本，</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完成任务</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。（24分）</a:t>
            </a:r>
            <a:endParaRPr lang="en-US" altLang="zh-CN" sz="2400" dirty="0"/>
          </a:p>
        </p:txBody>
      </p:sp>
      <p:sp>
        <p:nvSpPr>
          <p:cNvPr id="3" name="QM_8_BD.124_1#e42a36273?vcp=1&amp;pid=d68f8bb0c&amp;color=0,0,0&amp;vtp=1&amp;bbb=1"/>
          <p:cNvSpPr/>
          <p:nvPr/>
        </p:nvSpPr>
        <p:spPr>
          <a:xfrm>
            <a:off x="521970" y="1993900"/>
            <a:ext cx="11183112" cy="303530"/>
          </a:xfrm>
          <a:prstGeom prst="rect">
            <a:avLst/>
          </a:prstGeom>
          <a:noFill/>
        </p:spPr>
        <p:txBody>
          <a:bodyPr wrap="none" lIns="0" tIns="0" rIns="0" bIns="0" rtlCol="0" anchor="t"/>
          <a:lstStyle/>
          <a:p>
            <a:pPr algn="l" latinLnBrk="1">
              <a:lnSpc>
                <a:spcPts val="26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◆脚本A</a:t>
            </a:r>
            <a:endParaRPr lang="en-US" altLang="zh-CN" sz="1800" dirty="0"/>
          </a:p>
        </p:txBody>
      </p:sp>
      <mc:AlternateContent xmlns:mc="http://schemas.openxmlformats.org/markup-compatibility/2006" xmlns:a14="http://schemas.microsoft.com/office/drawing/2010/main">
        <mc:Choice Requires="a14">
          <p:graphicFrame>
            <p:nvGraphicFramePr>
              <p:cNvPr id="59" name="QM_8_BD.124_2#e42a36273?colgroup=5,11,5,22&amp;vcp=1&amp;pid=d68f8bb0c&amp;color=0,0,0&amp;vtp=1&amp;bbb=1&amp;hb=1"/>
              <p:cNvGraphicFramePr>
                <a:graphicFrameLocks noGrp="1"/>
              </p:cNvGraphicFramePr>
              <p:nvPr/>
            </p:nvGraphicFramePr>
            <p:xfrm>
              <a:off x="502920" y="2437066"/>
              <a:ext cx="11146536" cy="4023424"/>
            </p:xfrm>
            <a:graphic>
              <a:graphicData uri="http://schemas.openxmlformats.org/drawingml/2006/table">
                <a:tbl>
                  <a:tblPr/>
                  <a:tblGrid>
                    <a:gridCol w="1490472"/>
                    <a:gridCol w="2825496"/>
                    <a:gridCol w="1444752"/>
                    <a:gridCol w="5385816"/>
                  </a:tblGrid>
                  <a:tr h="368364">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封面代言人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吴均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51028">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视频取景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自富阳至桐庐一百许里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奇山异水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天下独绝</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水皆缥碧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千丈见底</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游鱼细石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直视无碍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急湍甚箭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猛浪若奔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夹岸高山</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皆生寒树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负势竞上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互相轩邈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争高直指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千百成峰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泉水激石</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泠泠作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好鸟相鸣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嘤嘤成韵</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蝉则千转不穷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猿则百叫无绝</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鸢飞戾天者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望峰息心</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经纶世务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窥谷忘反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横柯上蔽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在昼犹昏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疏条交映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有时见日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节选自吴均《与朱元思书》）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351028">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代言人资料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35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均文体清拔有古气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好事者或效之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吴均体</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先是</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均表求</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齐春秋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5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奏之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高祖以其书不实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使中书舍人刘之遴诘问数条</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竟支离无对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敕付省</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焚之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坐免职</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00" b="0" i="0" kern="0" spc="-9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5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寻有敕</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召见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起三皇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讫齐代</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均草本纪</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世家功已毕</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唯列传未就</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梁书·吴均传》）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Choice>
        <mc:Fallback xmlns="">
          <p:graphicFrame>
            <p:nvGraphicFramePr>
              <p:cNvPr id="59" name="QM_8_BD.124_2#e42a36273?colgroup=5,11,5,22&amp;vcp=1&amp;pid=d68f8bb0c&amp;color=0,0,0&amp;vtp=1&amp;bbb=1&amp;hb=1"/>
              <p:cNvGraphicFramePr>
                <a:graphicFrameLocks noGrp="1"/>
              </p:cNvGraphicFramePr>
              <p:nvPr/>
            </p:nvGraphicFramePr>
            <p:xfrm>
              <a:off x="502920" y="2437066"/>
              <a:ext cx="11146536" cy="4023424"/>
            </p:xfrm>
            <a:graphic>
              <a:graphicData uri="http://schemas.openxmlformats.org/drawingml/2006/table">
                <a:tbl>
                  <a:tblPr/>
                  <a:tblGrid>
                    <a:gridCol w="1490472"/>
                    <a:gridCol w="2825496"/>
                    <a:gridCol w="1444752"/>
                    <a:gridCol w="5385816"/>
                  </a:tblGrid>
                  <a:tr h="368364">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封面代言人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吴均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51028">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视频取景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自富阳至桐庐一百许里</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奇山异水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天下独绝</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水皆缥碧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千丈见底</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游鱼细石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直视无碍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急湍甚箭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猛浪若奔</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夹岸高山</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皆生寒树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负势竞上</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互相轩邈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争高直指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千百成峰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泉水激石</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泠泠作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好鸟相鸣</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嘤嘤成韵</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蝉则千转不穷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猿则百叫无绝</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鸢飞戾天者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望峰息心</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经纶世务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窥谷忘反</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横柯上蔽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在昼犹昏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疏条交映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有时见日</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节选自吴均《与朱元思书》）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1663700">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代言人资料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c hMerge="1">
                      <a:tcPr/>
                    </a:tc>
                  </a:tr>
                </a:tbl>
              </a:graphicData>
            </a:graphic>
          </p:graphicFrame>
        </mc:Fallback>
      </mc:AlternateContent>
      <p:sp>
        <p:nvSpPr>
          <p:cNvPr id="4" name="QM_8_BD.124_2#e42a36273?colgroup=5,11,5,22&amp;vcp=1&amp;pid=d68f8bb0c&amp;color=0,0,0&amp;vtp=1&amp;bbb=1&amp;hb=1&amp;zzd= 2"/>
          <p:cNvSpPr/>
          <p:nvPr/>
        </p:nvSpPr>
        <p:spPr>
          <a:xfrm>
            <a:off x="2160674" y="613791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8_BD.124_2#e42a36273?colgroup=5,11,5,22&amp;vcp=1&amp;pid=d68f8bb0c&amp;color=0,0,0&amp;vtp=1&amp;bbb=1&amp;hb=1&amp;zzd= 3"/>
          <p:cNvSpPr/>
          <p:nvPr/>
        </p:nvSpPr>
        <p:spPr>
          <a:xfrm>
            <a:off x="7364436" y="613791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8_BD.124_2#e42a36273?colgroup=5,11,5,22&amp;vcp=1&amp;pid=d68f8bb0c&amp;color=0,0,0&amp;vtp=1&amp;bbb=1&amp;hb=1&amp;zzd= 2"/>
          <p:cNvSpPr/>
          <p:nvPr/>
        </p:nvSpPr>
        <p:spPr>
          <a:xfrm>
            <a:off x="2160674" y="613791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M_8_BD.124_2#e42a36273?colgroup=5,11,5,22&amp;vcp=1&amp;pid=d68f8bb0c&amp;color=0,0,0&amp;vtp=1&amp;bbb=1&amp;hb=1&amp;zzd= 3"/>
          <p:cNvSpPr/>
          <p:nvPr/>
        </p:nvSpPr>
        <p:spPr>
          <a:xfrm>
            <a:off x="7364436" y="613791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M_8_BD.124_2#e42a36273?colgroup=5,11,5,22&amp;vcp=1&amp;pid=d68f8bb0c&amp;color=0,0,0&amp;vtp=1&amp;bbb=1&amp;hb=1&amp;zzd= 2"/>
          <p:cNvSpPr/>
          <p:nvPr/>
        </p:nvSpPr>
        <p:spPr>
          <a:xfrm>
            <a:off x="2160674" y="613791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M_8_BD.124_2#e42a36273?colgroup=5,11,5,22&amp;vcp=1&amp;pid=d68f8bb0c&amp;color=0,0,0&amp;vtp=1&amp;bbb=1&amp;hb=1&amp;zzd= 3"/>
          <p:cNvSpPr/>
          <p:nvPr/>
        </p:nvSpPr>
        <p:spPr>
          <a:xfrm>
            <a:off x="7364436" y="613791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24_3#e42a36273?vcp=1&amp;pid=d68f8bb0c&amp;color=0,0,0&amp;vtp=1&amp;bt=1&amp;bbb=1"/>
          <p:cNvSpPr/>
          <p:nvPr/>
        </p:nvSpPr>
        <p:spPr>
          <a:xfrm>
            <a:off x="502920" y="1701358"/>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◆脚本B</a:t>
            </a:r>
            <a:endParaRPr lang="en-US" altLang="zh-CN" sz="1800" dirty="0"/>
          </a:p>
        </p:txBody>
      </p:sp>
      <p:graphicFrame>
        <p:nvGraphicFramePr>
          <p:cNvPr id="60" name="QM_8_BD.124_4#e42a36273?colgroup=4,13,13,14&amp;vcp=1&amp;pid=d68f8bb0c&amp;color=0,0,0&amp;vtp=1&amp;bbb=1&amp;hb=1"/>
          <p:cNvGraphicFramePr>
            <a:graphicFrameLocks noGrp="1"/>
          </p:cNvGraphicFramePr>
          <p:nvPr/>
        </p:nvGraphicFramePr>
        <p:xfrm>
          <a:off x="502920" y="2182815"/>
          <a:ext cx="11137392" cy="3428492"/>
        </p:xfrm>
        <a:graphic>
          <a:graphicData uri="http://schemas.openxmlformats.org/drawingml/2006/table">
            <a:tbl>
              <a:tblPr/>
              <a:tblGrid>
                <a:gridCol w="1188720"/>
                <a:gridCol w="3200400"/>
                <a:gridCol w="3200400"/>
                <a:gridCol w="3547872"/>
              </a:tblGrid>
              <a:tr h="38684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鹳山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封面代言人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黄公望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12774">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视频取景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俯览城郭</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屋瓦如鳞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苋浦绕其西</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大江环其东南</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大隐小隐二山拱峙于北</a:t>
                      </a:r>
                      <a:r>
                        <a:rPr lang="en-US" altLang="zh-CN" sz="1800" b="0" i="0" u="sng"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苍翠若</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屏障</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茀侯《富春游记》）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1928876">
                <a:tc>
                  <a:txBody>
                    <a:bodyPr/>
                    <a:lstStyle/>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代言人资</a:t>
                      </a:r>
                      <a:endPar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黄公望</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字子久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放浪江湖无所归</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爱富春山水之胜</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后结庐隐居于富春江北大岭山</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多年作传世名画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展现富春江畔初秋村落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平坡</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亭台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小桥等景致</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ctr" latinLnBrk="1" hangingPunct="0">
                        <a:lnSpc>
                          <a:spcPts val="5000"/>
                        </a:lnSpc>
                      </a:pPr>
                      <a:r>
                        <a:rPr lang="en-US" altLang="zh-CN" sz="27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a:t>
                      </a:r>
                      <a:endParaRPr lang="en-US" altLang="zh-CN" sz="900" spc="0" dirty="0">
                        <a:latin typeface="宋体" panose="02010600030101010101" pitchFamily="2" charset="-122"/>
                      </a:endParaRPr>
                    </a:p>
                    <a:p>
                      <a:pPr marL="0" lvl="0" indent="0" algn="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富阳县志》）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pic>
        <p:nvPicPr>
          <p:cNvPr id="4" name="QM_8_BD.124_5#e42a36273.table_image?tii=2&amp;vcp=1&amp;pid=d68f8bb0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710428" y="4527489"/>
            <a:ext cx="1911096" cy="6309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24_6#e42a36273?vcp=1&amp;pid=d68f8bb0c&amp;color=0,0,0&amp;vtp=1&amp;bt=1&amp;bbb=1"/>
          <p:cNvSpPr/>
          <p:nvPr/>
        </p:nvSpPr>
        <p:spPr>
          <a:xfrm>
            <a:off x="502920" y="144900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◆脚本C</a:t>
            </a:r>
            <a:endParaRPr lang="en-US" altLang="zh-CN" sz="1800" dirty="0"/>
          </a:p>
        </p:txBody>
      </p:sp>
      <mc:AlternateContent xmlns:mc="http://schemas.openxmlformats.org/markup-compatibility/2006" xmlns:a14="http://schemas.microsoft.com/office/drawing/2010/main">
        <mc:Choice Requires="a14">
          <p:graphicFrame>
            <p:nvGraphicFramePr>
              <p:cNvPr id="61" name="QM_8_BD.124_7#e42a36273?colgroup=4,16,8,17&amp;vcp=1&amp;pid=d68f8bb0c&amp;color=0,0,0&amp;vtp=1&amp;bbb=1&amp;hb=1"/>
              <p:cNvGraphicFramePr>
                <a:graphicFrameLocks noGrp="1"/>
              </p:cNvGraphicFramePr>
              <p:nvPr/>
            </p:nvGraphicFramePr>
            <p:xfrm>
              <a:off x="502920" y="1930466"/>
              <a:ext cx="11146536" cy="3429381"/>
            </p:xfrm>
            <a:graphic>
              <a:graphicData uri="http://schemas.openxmlformats.org/drawingml/2006/table">
                <a:tbl>
                  <a:tblPr/>
                  <a:tblGrid>
                    <a:gridCol w="1106424"/>
                    <a:gridCol w="3813048"/>
                    <a:gridCol w="2148840"/>
                    <a:gridCol w="4078224"/>
                  </a:tblGrid>
                  <a:tr h="465201">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新登古城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封面代言人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罗隐</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94790">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视频取景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题罗隐故居</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宋］徐照</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片水净无尘</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青山是四邻</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上天如有意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此地着诗人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吟得物俱尽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罚令生世贫</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因来寻古迹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只见石为麟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1469390">
                    <a:tc>
                      <a:txBody>
                        <a:bodyPr/>
                        <a:lstStyle/>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代言人资</a:t>
                          </a:r>
                          <a:endPar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罗隐</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诗名于天下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尤长于咏史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然多所讥讽</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以故不中第</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大为唐宰相郑畋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李蔚所知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虽负文称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然貌古而陋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畋女幼有文性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尝览隐诗卷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讽诵不已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畋疑其女有慕才之意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至第</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郑女垂帘而窥之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自是绝不咏其诗</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旧五代史·梁书·罗隐传》）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Choice>
        <mc:Fallback xmlns="">
          <p:graphicFrame>
            <p:nvGraphicFramePr>
              <p:cNvPr id="61" name="QM_8_BD.124_7#e42a36273?colgroup=4,16,8,17&amp;vcp=1&amp;pid=d68f8bb0c&amp;color=0,0,0&amp;vtp=1&amp;bbb=1&amp;hb=1"/>
              <p:cNvGraphicFramePr>
                <a:graphicFrameLocks noGrp="1"/>
              </p:cNvGraphicFramePr>
              <p:nvPr/>
            </p:nvGraphicFramePr>
            <p:xfrm>
              <a:off x="502920" y="1930466"/>
              <a:ext cx="11146536" cy="3429381"/>
            </p:xfrm>
            <a:graphic>
              <a:graphicData uri="http://schemas.openxmlformats.org/drawingml/2006/table">
                <a:tbl>
                  <a:tblPr/>
                  <a:tblGrid>
                    <a:gridCol w="1106424"/>
                    <a:gridCol w="3813048"/>
                    <a:gridCol w="2148840"/>
                    <a:gridCol w="4078224"/>
                  </a:tblGrid>
                  <a:tr h="465455">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新登古城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封面代言人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1494790">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视频取景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题罗隐故居</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宋］徐照</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片水净无尘</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青山是四邻</a:t>
                          </a:r>
                          <a:r>
                            <a:rPr lang="en-US" altLang="zh-CN" sz="1800" b="0" i="0" u="sng"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上天如有意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此地着诗人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吟得物俱尽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罚令生世贫</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因来寻古迹</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只见石为麟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1469390">
                    <a:tc>
                      <a:txBody>
                        <a:bodyPr/>
                        <a:lstStyle/>
                        <a:p>
                          <a:pPr marL="0" indent="0" algn="ctr" latinLnBrk="1" hangingPunct="0">
                            <a:lnSpc>
                              <a:spcPts val="29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代言人资</a:t>
                          </a:r>
                          <a:endPar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罗隐</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诗名于天下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尤长于咏史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然多所讥讽</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以故不中第</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大为唐宰相郑畋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李蔚所知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虽负文称</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然貌古而陋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畋女幼有文性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尝览隐诗卷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讽诵不已</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畋疑其女有慕才之意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至第</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郑女垂帘而窥之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自是绝不咏其诗</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旧五代史·梁书·罗隐传》）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Fallback>
      </mc:AlternateContent>
      <p:sp>
        <p:nvSpPr>
          <p:cNvPr id="4" name="QM_8_BD.124_8#e42a36273?vcp=1&amp;pid=d68f8bb0c&amp;color=0,0,0&amp;vtp=1&amp;bbb=1"/>
          <p:cNvSpPr/>
          <p:nvPr/>
        </p:nvSpPr>
        <p:spPr>
          <a:xfrm>
            <a:off x="502920" y="549916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①表求：上表请求。②省：尚书省。③敕：帝王的诏书。④罗隐：富阳新登人，唐代著名诗人。</a:t>
            </a:r>
            <a:endParaRPr lang="en-US" altLang="zh-CN" sz="1800" dirty="0"/>
          </a:p>
        </p:txBody>
      </p:sp>
      <p:sp>
        <p:nvSpPr>
          <p:cNvPr id="3" name="QM_8_BD.124_7#e42a36273?colgroup=4,16,8,17&amp;vcp=1&amp;pid=d68f8bb0c&amp;color=0,0,0&amp;vtp=1&amp;bbb=1&amp;hb=1&amp;zzd= 1"/>
          <p:cNvSpPr/>
          <p:nvPr/>
        </p:nvSpPr>
        <p:spPr>
          <a:xfrm>
            <a:off x="3135526" y="42209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8_BD.124_7#e42a36273?colgroup=4,16,8,17&amp;vcp=1&amp;pid=d68f8bb0c&amp;color=0,0,0&amp;vtp=1&amp;bbb=1&amp;hb=1&amp;zzd= 1"/>
          <p:cNvSpPr/>
          <p:nvPr/>
        </p:nvSpPr>
        <p:spPr>
          <a:xfrm>
            <a:off x="7898026" y="42209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8_BD.124_7#e42a36273?colgroup=4,16,8,17&amp;vcp=1&amp;pid=d68f8bb0c&amp;color=0,0,0&amp;vtp=1&amp;bbb=1&amp;hb=1&amp;zzd= 3"/>
          <p:cNvSpPr/>
          <p:nvPr/>
        </p:nvSpPr>
        <p:spPr>
          <a:xfrm>
            <a:off x="2005226" y="49575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M_8_BD.124_7#e42a36273?colgroup=4,16,8,17&amp;vcp=1&amp;pid=d68f8bb0c&amp;color=0,0,0&amp;vtp=1&amp;bbb=1&amp;hb=1&amp;zzd= 1"/>
          <p:cNvSpPr/>
          <p:nvPr/>
        </p:nvSpPr>
        <p:spPr>
          <a:xfrm>
            <a:off x="3135526" y="42209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M_8_BD.124_7#e42a36273?colgroup=4,16,8,17&amp;vcp=1&amp;pid=d68f8bb0c&amp;color=0,0,0&amp;vtp=1&amp;bbb=1&amp;hb=1&amp;zzd= 1"/>
          <p:cNvSpPr/>
          <p:nvPr/>
        </p:nvSpPr>
        <p:spPr>
          <a:xfrm>
            <a:off x="7898026" y="42209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M_8_BD.124_7#e42a36273?colgroup=4,16,8,17&amp;vcp=1&amp;pid=d68f8bb0c&amp;color=0,0,0&amp;vtp=1&amp;bbb=1&amp;hb=1&amp;zzd= 3"/>
          <p:cNvSpPr/>
          <p:nvPr/>
        </p:nvSpPr>
        <p:spPr>
          <a:xfrm>
            <a:off x="2005226" y="49575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M_8_BD.124_7#e42a36273?colgroup=4,16,8,17&amp;vcp=1&amp;pid=d68f8bb0c&amp;color=0,0,0&amp;vtp=1&amp;bbb=1&amp;hb=1&amp;zzd= 1"/>
          <p:cNvSpPr/>
          <p:nvPr/>
        </p:nvSpPr>
        <p:spPr>
          <a:xfrm>
            <a:off x="3135526" y="42209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M_8_BD.124_7#e42a36273?colgroup=4,16,8,17&amp;vcp=1&amp;pid=d68f8bb0c&amp;color=0,0,0&amp;vtp=1&amp;bbb=1&amp;hb=1&amp;zzd= 1"/>
          <p:cNvSpPr/>
          <p:nvPr/>
        </p:nvSpPr>
        <p:spPr>
          <a:xfrm>
            <a:off x="7898026" y="42209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M_8_BD.124_7#e42a36273?colgroup=4,16,8,17&amp;vcp=1&amp;pid=d68f8bb0c&amp;color=0,0,0&amp;vtp=1&amp;bbb=1&amp;hb=1&amp;zzd= 3"/>
          <p:cNvSpPr/>
          <p:nvPr/>
        </p:nvSpPr>
        <p:spPr>
          <a:xfrm>
            <a:off x="2005226" y="495757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a0707f146.fixed?vcp=1&amp;pid=f922c5066&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专题七</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古诗文联读</a:t>
            </a:r>
            <a:endParaRPr lang="en-US" altLang="zh-CN" sz="54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125_1#901ffc543?sp=1&amp;vcp=1&amp;pid=e42a36273&amp;color=0,0,0&amp;vtp=1&amp;bt=1&amp;bbb=1"/>
          <p:cNvSpPr/>
          <p:nvPr/>
        </p:nvSpPr>
        <p:spPr>
          <a:xfrm>
            <a:off x="502920" y="207591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5.请根据提示方法，解释加点词。（5分）</a:t>
            </a:r>
            <a:endParaRPr lang="en-US" altLang="zh-CN" sz="1800" dirty="0"/>
          </a:p>
        </p:txBody>
      </p:sp>
      <p:graphicFrame>
        <p:nvGraphicFramePr>
          <p:cNvPr id="62" name="QB_9_BD.125_2#901ffc543?colgroup=11,22,13&amp;vcp=1&amp;pid=e42a36273&amp;color=0,0,0&amp;vtp=1&amp;bbb=1&amp;hb=1"/>
          <p:cNvGraphicFramePr>
            <a:graphicFrameLocks noGrp="1"/>
          </p:cNvGraphicFramePr>
          <p:nvPr/>
        </p:nvGraphicFramePr>
        <p:xfrm>
          <a:off x="502920" y="2557370"/>
          <a:ext cx="11155680" cy="2679383"/>
        </p:xfrm>
        <a:graphic>
          <a:graphicData uri="http://schemas.openxmlformats.org/drawingml/2006/table">
            <a:tbl>
              <a:tblPr/>
              <a:tblGrid>
                <a:gridCol w="2679192"/>
                <a:gridCol w="5248656"/>
                <a:gridCol w="3227832"/>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文言词句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寻有敕召见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课内迁移：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未果</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寻病终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均草本纪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词类活用：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名词用作动词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诗名于天下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以故不中第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多义区分：A.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等第</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贵族的住宅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表次序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科第</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科举考试及格的等级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选择正确的义项）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一日</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隐至第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（选择正确的义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AN.126_1#901ffc543.blank?vcp=1&amp;pid=e42a36273&amp;color=0,0,0&amp;vpa=30&amp;vtp=1&amp;bbb=1"/>
          <p:cNvSpPr/>
          <p:nvPr/>
        </p:nvSpPr>
        <p:spPr>
          <a:xfrm>
            <a:off x="8736923" y="2931258"/>
            <a:ext cx="13096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随即，不久</a:t>
            </a:r>
            <a:endParaRPr lang="en-US" altLang="zh-CN" dirty="0"/>
          </a:p>
        </p:txBody>
      </p:sp>
      <p:sp>
        <p:nvSpPr>
          <p:cNvPr id="5" name="QB_9_AN.127_1#901ffc543.blank?vcp=1&amp;pid=e42a36273&amp;color=0,0,0&amp;vpa=31&amp;vtp=1&amp;bbb=1"/>
          <p:cNvSpPr/>
          <p:nvPr/>
        </p:nvSpPr>
        <p:spPr>
          <a:xfrm>
            <a:off x="8736923" y="3318101"/>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起草</a:t>
            </a:r>
            <a:endParaRPr lang="en-US" altLang="zh-CN" dirty="0"/>
          </a:p>
        </p:txBody>
      </p:sp>
      <p:sp>
        <p:nvSpPr>
          <p:cNvPr id="6" name="QB_9_AN.128_1#901ffc543.blank?vcp=1&amp;pid=e42a36273&amp;color=0,0,0&amp;vpa=32&amp;vtp=1&amp;bbb=1"/>
          <p:cNvSpPr/>
          <p:nvPr/>
        </p:nvSpPr>
        <p:spPr>
          <a:xfrm>
            <a:off x="8736923" y="3704941"/>
            <a:ext cx="13096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出名，扬名</a:t>
            </a:r>
            <a:endParaRPr lang="en-US" altLang="zh-CN" dirty="0"/>
          </a:p>
        </p:txBody>
      </p:sp>
      <p:sp>
        <p:nvSpPr>
          <p:cNvPr id="7" name="QB_9_AN.129_1#901ffc543.blank?vcp=1&amp;pid=e42a36273&amp;color=0,0,0&amp;vpa=33&amp;vtp=1"/>
          <p:cNvSpPr/>
          <p:nvPr/>
        </p:nvSpPr>
        <p:spPr>
          <a:xfrm>
            <a:off x="8711523" y="4091784"/>
            <a:ext cx="3317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B_9_AN.130_1#901ffc543.blank?vcp=1&amp;pid=e42a36273&amp;color=0,0,0&amp;vpa=34&amp;vtp=1&amp;bbb=1"/>
          <p:cNvSpPr/>
          <p:nvPr/>
        </p:nvSpPr>
        <p:spPr>
          <a:xfrm>
            <a:off x="8724223" y="4494754"/>
            <a:ext cx="11191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B（5分）</a:t>
            </a:r>
            <a:endParaRPr lang="en-US" altLang="zh-CN" dirty="0"/>
          </a:p>
        </p:txBody>
      </p:sp>
      <p:sp>
        <p:nvSpPr>
          <p:cNvPr id="3" name="QB_9_BD.125_2#901ffc543?colgroup=11,22,13&amp;vcp=1&amp;pid=e42a36273&amp;color=0,0,0&amp;vtp=1&amp;bbb=1&amp;hb=1&amp;zzd= 1"/>
          <p:cNvSpPr/>
          <p:nvPr/>
        </p:nvSpPr>
        <p:spPr>
          <a:xfrm>
            <a:off x="1366298" y="326730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9_BD.125_2#901ffc543?colgroup=11,22,13&amp;vcp=1&amp;pid=e42a36273&amp;color=0,0,0&amp;vtp=1&amp;bbb=1&amp;hb=1&amp;zzd= 1"/>
          <p:cNvSpPr/>
          <p:nvPr/>
        </p:nvSpPr>
        <p:spPr>
          <a:xfrm>
            <a:off x="5165494" y="326730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9_BD.125_2#901ffc543?colgroup=11,22,13&amp;vcp=1&amp;pid=e42a36273&amp;color=0,0,0&amp;vtp=1&amp;bbb=1&amp;hb=1&amp;zzd= 1"/>
          <p:cNvSpPr/>
          <p:nvPr/>
        </p:nvSpPr>
        <p:spPr>
          <a:xfrm>
            <a:off x="1709198" y="365414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9_BD.125_2#901ffc543?colgroup=11,22,13&amp;vcp=1&amp;pid=e42a36273&amp;color=0,0,0&amp;vtp=1&amp;bbb=1&amp;hb=1&amp;zzd= 1"/>
          <p:cNvSpPr/>
          <p:nvPr/>
        </p:nvSpPr>
        <p:spPr>
          <a:xfrm>
            <a:off x="1594898" y="404098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9_BD.125_2#901ffc543?colgroup=11,22,13&amp;vcp=1&amp;pid=e42a36273&amp;color=0,0,0&amp;vtp=1&amp;bbb=1&amp;hb=1&amp;zzd= 1"/>
          <p:cNvSpPr/>
          <p:nvPr/>
        </p:nvSpPr>
        <p:spPr>
          <a:xfrm>
            <a:off x="2280698" y="441915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9_BD.125_2#901ffc543?colgroup=11,22,13&amp;vcp=1&amp;pid=e42a36273&amp;color=0,0,0&amp;vtp=1&amp;bbb=1&amp;hb=1&amp;zzd= 1"/>
          <p:cNvSpPr/>
          <p:nvPr/>
        </p:nvSpPr>
        <p:spPr>
          <a:xfrm>
            <a:off x="2388648" y="498589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131_1#a04a1a747?sp=1&amp;vcp=1&amp;pid=e42a36273&amp;color=0,0,0&amp;vtp=1&amp;bt=1&amp;bbb=1"/>
          <p:cNvSpPr/>
          <p:nvPr/>
        </p:nvSpPr>
        <p:spPr>
          <a:xfrm>
            <a:off x="502920" y="90000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6.依据脚本中画线句子，用现代汉语描述另外两个语文封面。（4分）</a:t>
            </a:r>
            <a:endParaRPr lang="en-US" altLang="zh-CN" sz="1800" dirty="0"/>
          </a:p>
        </p:txBody>
      </p:sp>
      <p:graphicFrame>
        <p:nvGraphicFramePr>
          <p:cNvPr id="63" name="QB_9_BD.131_2#a04a1a747?colgroup=12,17,16&amp;vcp=1&amp;pid=e42a36273&amp;color=0,0,0&amp;vtp=1&amp;bbb=1&amp;hb=1"/>
          <p:cNvGraphicFramePr>
            <a:graphicFrameLocks noGrp="1"/>
          </p:cNvGraphicFramePr>
          <p:nvPr/>
        </p:nvGraphicFramePr>
        <p:xfrm>
          <a:off x="502920" y="1391745"/>
          <a:ext cx="11155680" cy="2899156"/>
        </p:xfrm>
        <a:graphic>
          <a:graphicData uri="http://schemas.openxmlformats.org/drawingml/2006/table">
            <a:tbl>
              <a:tblPr/>
              <a:tblGrid>
                <a:gridCol w="3090672"/>
                <a:gridCol w="4197096"/>
                <a:gridCol w="3867912"/>
              </a:tblGrid>
              <a:tr h="1673225">
                <a:tc>
                  <a:txBody>
                    <a:bodyPr/>
                    <a:lstStyle/>
                    <a:p>
                      <a:pPr algn="ctr" latinLnBrk="1" hangingPunct="0">
                        <a:lnSpc>
                          <a:spcPts val="14300"/>
                        </a:lnSpc>
                      </a:pPr>
                      <a:r>
                        <a:rPr lang="en-US" altLang="zh-CN" sz="80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4300"/>
                        </a:lnSpc>
                      </a:pPr>
                      <a:r>
                        <a:rPr lang="en-US" altLang="zh-CN" sz="80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4300"/>
                        </a:lnSpc>
                      </a:pPr>
                      <a:r>
                        <a:rPr lang="en-US" altLang="zh-CN" sz="80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25931">
                <a:tc>
                  <a:txBody>
                    <a:bodyPr/>
                    <a:lstStyle/>
                    <a:p>
                      <a:pPr marL="0" indent="0" algn="l" latinLnBrk="1" hangingPunct="0">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富春江：</a:t>
                      </a:r>
                      <a:endParaRPr lang="en-US" altLang="zh-CN" sz="1200" dirty="0"/>
                    </a:p>
                    <a:p>
                      <a:pPr marL="0" indent="0" algn="l" latinLnBrk="1" hangingPunct="0">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水都是青白色的</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清澈的水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0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即使有千丈深也可以看到底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鹳山：</a:t>
                      </a:r>
                      <a:endParaRPr lang="en-US" altLang="zh-CN" sz="1200" dirty="0"/>
                    </a:p>
                    <a:p>
                      <a:pPr marL="0" indent="0" algn="l" latinLnBrk="1" hangingPunct="0">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新登古城：</a:t>
                      </a:r>
                      <a:endParaRPr lang="en-US" altLang="zh-CN" sz="1200" dirty="0"/>
                    </a:p>
                    <a:p>
                      <a:pPr marL="0" indent="0" algn="l" latinLnBrk="1" hangingPunct="0">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0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B_9_BD.131_3#a04a1a747.table_image?tii=3&amp;vcp=1&amp;pid=e42a3627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40180" y="1423685"/>
            <a:ext cx="121615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9_BD.131_4#a04a1a747.table_image?tii=4&amp;vcp=1&amp;pid=e42a3627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38928" y="1423685"/>
            <a:ext cx="1106424"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9_BD.131_5#a04a1a747.table_image?tii=5&amp;vcp=1&amp;pid=e42a3627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21140" y="1423685"/>
            <a:ext cx="1207008"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9_AN.132_1#a04a1a747.blank?vcp=1&amp;pid=e42a36273&amp;color=0,0,0&amp;vpa=35&amp;vtp=1&amp;bbb=1&amp;hb=1"/>
          <p:cNvSpPr/>
          <p:nvPr/>
        </p:nvSpPr>
        <p:spPr>
          <a:xfrm>
            <a:off x="3665592" y="3477656"/>
            <a:ext cx="4070096" cy="754952"/>
          </a:xfrm>
          <a:prstGeom prst="rect">
            <a:avLst/>
          </a:prstGeom>
          <a:noFill/>
        </p:spPr>
        <p:txBody>
          <a:bodyPr wrap="square" lIns="0" tIns="0" rIns="0" bIns="0" rtlCol="0" anchor="t"/>
          <a:lstStyle/>
          <a:p>
            <a:pPr latinLnBrk="1">
              <a:lnSpc>
                <a:spcPct val="145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大隐山小隐山在北面高高地环抱着鹳山</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，山色苍翠，好似一道屏障（2分）</a:t>
            </a:r>
            <a:endParaRPr lang="en-US" altLang="zh-CN" dirty="0"/>
          </a:p>
        </p:txBody>
      </p:sp>
      <p:sp>
        <p:nvSpPr>
          <p:cNvPr id="8" name="QB_9_AN.133_1#a04a1a747.blank?vcp=1&amp;pid=e42a36273&amp;color=0,0,0&amp;vpa=36&amp;vtp=1&amp;bbb=1&amp;hb=1"/>
          <p:cNvSpPr/>
          <p:nvPr/>
        </p:nvSpPr>
        <p:spPr>
          <a:xfrm>
            <a:off x="7862688" y="3477656"/>
            <a:ext cx="3740912" cy="754952"/>
          </a:xfrm>
          <a:prstGeom prst="rect">
            <a:avLst/>
          </a:prstGeom>
          <a:noFill/>
        </p:spPr>
        <p:txBody>
          <a:bodyPr wrap="square" lIns="0" tIns="0" rIns="0" bIns="0" rtlCol="0" anchor="t"/>
          <a:lstStyle/>
          <a:p>
            <a:pPr latinLnBrk="1">
              <a:lnSpc>
                <a:spcPct val="145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静水环绕古城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没有尘土飞扬，座座青山犹如几位邻居</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sp>
        <p:nvSpPr>
          <p:cNvPr id="9" name="QO_9_BD.134_1#ed95cc475?vcp=1&amp;pid=e42a36273&amp;color=0,0,0&amp;vtp=1&amp;bbb=1"/>
          <p:cNvSpPr/>
          <p:nvPr/>
        </p:nvSpPr>
        <p:spPr>
          <a:xfrm>
            <a:off x="502920" y="4427045"/>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11.请结合脚本A、脚本B内容，探究同学们选择吴均和黄公望成为富阳版语文课本封面代言人的原因。（4分）</a:t>
            </a:r>
            <a:endParaRPr lang="en-US" altLang="zh-CN" sz="1800" dirty="0"/>
          </a:p>
        </p:txBody>
      </p:sp>
      <p:sp>
        <p:nvSpPr>
          <p:cNvPr id="10" name="QO_9_AN.135_1#ed95cc475?vcp=1&amp;pid=e42a36273&amp;color=0,0,0&amp;vtp=1&amp;bbb=1&amp;hb=1"/>
          <p:cNvSpPr/>
          <p:nvPr/>
        </p:nvSpPr>
        <p:spPr>
          <a:xfrm>
            <a:off x="502920" y="4832873"/>
            <a:ext cx="11183112" cy="1573340"/>
          </a:xfrm>
          <a:prstGeom prst="rect">
            <a:avLst/>
          </a:prstGeom>
          <a:noFill/>
        </p:spPr>
        <p:txBody>
          <a:bodyPr wrap="none" lIns="0" tIns="0" rIns="0" bIns="0" rtlCol="0" anchor="t"/>
          <a:lstStyle/>
          <a:p>
            <a:pPr algn="l" latinLnBrk="1">
              <a:lnSpc>
                <a:spcPts val="32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①吴均和黄公望都创作了展现富阳美丽山水的作品。《与朱元思书</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》让富春江天下独绝的奇山异水为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后人传颂</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，《富春山居图》把富春江畔的美景真实地描摹出来，影响巨大。②两人都很有才华，品格高雅</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均无追名逐利之心</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，文学成就颇丰，“吴均体”被后人推崇模仿；黄公望有隐逸之志，结庐隐居于富春江畔</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，酷</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爱山水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，画功了得。（4分）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
                                            <p:txEl>
                                              <p:pRg st="1" end="1"/>
                                            </p:txEl>
                                          </p:spTgt>
                                        </p:tgtEl>
                                        <p:attrNameLst>
                                          <p:attrName>style.visibility</p:attrName>
                                        </p:attrNameLst>
                                      </p:cBhvr>
                                      <p:to>
                                        <p:strVal val="visible"/>
                                      </p:to>
                                    </p:set>
                                    <p:animEffect transition="in" filter="wipe(left)">
                                      <p:cBhvr>
                                        <p:cTn id="29" dur="500"/>
                                        <p:tgtEl>
                                          <p:spTgt spid="10">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xEl>
                                              <p:pRg st="2" end="2"/>
                                            </p:txEl>
                                          </p:spTgt>
                                        </p:tgtEl>
                                        <p:attrNameLst>
                                          <p:attrName>style.visibility</p:attrName>
                                        </p:attrNameLst>
                                      </p:cBhvr>
                                      <p:to>
                                        <p:strVal val="visible"/>
                                      </p:to>
                                    </p:set>
                                    <p:animEffect transition="in" filter="wipe(left)">
                                      <p:cBhvr>
                                        <p:cTn id="32" dur="500"/>
                                        <p:tgtEl>
                                          <p:spTgt spid="10">
                                            <p:txEl>
                                              <p:pRg st="2" end="2"/>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animEffect transition="in" filter="wipe(left)">
                                      <p:cBhvr>
                                        <p:cTn id="35"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227_1#5f603c3c9?sp=1&amp;vcp=1&amp;pid=e42a36273&amp;color=0,0,0&amp;vtp=1&amp;bt=1&amp;bbb=1"/>
          <p:cNvSpPr/>
          <p:nvPr/>
        </p:nvSpPr>
        <p:spPr>
          <a:xfrm>
            <a:off x="502920" y="156965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7.请结合脚本C及链接材料，参与同学们对罗隐的讨论。（6分）</a:t>
            </a:r>
            <a:endParaRPr lang="en-US" altLang="zh-CN" sz="1800" dirty="0"/>
          </a:p>
        </p:txBody>
      </p:sp>
      <p:graphicFrame>
        <p:nvGraphicFramePr>
          <p:cNvPr id="64" name="QB_9_BD.227_2#5f603c3c9?colgroup=48&amp;vcp=1&amp;pid=e42a36273&amp;color=0,0,0&amp;vtp=1&amp;bbb=1&amp;hb=1"/>
          <p:cNvGraphicFramePr>
            <a:graphicFrameLocks noGrp="1"/>
          </p:cNvGraphicFramePr>
          <p:nvPr/>
        </p:nvGraphicFramePr>
        <p:xfrm>
          <a:off x="502920" y="2051116"/>
          <a:ext cx="11164824" cy="1112774"/>
        </p:xfrm>
        <a:graphic>
          <a:graphicData uri="http://schemas.openxmlformats.org/drawingml/2006/table">
            <a:tbl>
              <a:tblPr/>
              <a:tblGrid>
                <a:gridCol w="11164824"/>
              </a:tblGrid>
              <a:tr h="1112774">
                <a:tc>
                  <a:txBody>
                    <a:bodyPr/>
                    <a:lstStyle/>
                    <a:p>
                      <a:pPr marL="0" indent="0" algn="l"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【链接材料】</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新唐书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选举志下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凡择人之法有四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一曰身</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体貌丰伟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二曰言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言辞辩证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三曰书</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楷法遒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四曰判</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文理优长</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BD.227_3#5f603c3c9?vcp=1&amp;pid=e42a36273&amp;color=0,0,0&amp;vtp=1&amp;bbb=1&amp;hb=1&amp;hltap=1"/>
          <p:cNvSpPr/>
          <p:nvPr/>
        </p:nvSpPr>
        <p:spPr>
          <a:xfrm>
            <a:off x="502920" y="3295716"/>
            <a:ext cx="11183112" cy="24466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组员甲：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唐朝时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罗隐十多次考进士没中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十上不第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这样看的话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我觉得现在富阳大力宣传罗隐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文化是没必要的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员乙</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罗隐屡次不第的原因是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组员丙</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我觉得宣传罗隐文化是很有必要的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9_AN.228_1#5f603c3c9.blank?vcp=1&amp;pid=e42a36273&amp;color=0,0,0&amp;vpa=37&amp;vtp=1&amp;bbb=1"/>
          <p:cNvSpPr/>
          <p:nvPr/>
        </p:nvSpPr>
        <p:spPr>
          <a:xfrm>
            <a:off x="3937476" y="4103436"/>
            <a:ext cx="3481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其诗多讥讽，其人貌丑陋（2分）</a:t>
            </a:r>
            <a:endParaRPr lang="en-US" altLang="zh-CN" dirty="0"/>
          </a:p>
        </p:txBody>
      </p:sp>
      <p:sp>
        <p:nvSpPr>
          <p:cNvPr id="3" name="QB_9_AN.229_1#5f603c3c9?vcp=1&amp;pid=e42a36273&amp;color=0,0,0&amp;vtp=1&amp;bbb=1&amp;hb=1&amp;hla=1"/>
          <p:cNvSpPr/>
          <p:nvPr/>
        </p:nvSpPr>
        <p:spPr>
          <a:xfrm>
            <a:off x="502920" y="4530156"/>
            <a:ext cx="11183112" cy="1176465"/>
          </a:xfrm>
          <a:prstGeom prst="rect">
            <a:avLst/>
          </a:prstGeom>
          <a:noFill/>
        </p:spPr>
        <p:txBody>
          <a:bodyPr wrap="none" lIns="0" tIns="0" rIns="0" bIns="0" rtlCol="0" anchor="t"/>
          <a:lstStyle/>
          <a:p>
            <a:pPr latinLnBrk="1">
              <a:lnSpc>
                <a:spcPts val="32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罗隐是唐代著名诗人</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，才华出众，脚本C中“着诗人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于天下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”等可以体现这一点；罗隐长于写咏史诗，讽喻现实，刚直不阿，令人敬佩；罗隐是富阳新登人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，是本乡</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本土的文化资源</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；宣扬罗隐文化，有利于让人了解富阳，学习他的精神品质（4</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wipe(left)">
                                      <p:cBhvr>
                                        <p:cTn id="15" dur="500"/>
                                        <p:tgtEl>
                                          <p:spTgt spid="3">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wipe(left)">
                                      <p:cBhvr>
                                        <p:cTn id="18" dur="500"/>
                                        <p:tgtEl>
                                          <p:spTgt spid="3">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ipe(left)">
                                      <p:cBhvr>
                                        <p:cTn id="21" dur="500"/>
                                        <p:tgtEl>
                                          <p:spTgt spid="3">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left)">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38_1#9d7a2e6c9?sp=1&amp;vcp=1&amp;pid=e42a36273&amp;color=0,0,0&amp;vtp=1&amp;bt=1&amp;bbb=1&amp;hb=1"/>
          <p:cNvSpPr/>
          <p:nvPr/>
        </p:nvSpPr>
        <p:spPr>
          <a:xfrm>
            <a:off x="502920" y="1380969"/>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8.三个富阳版语文课本封面视频制作完成后，你认为哪一个将会得到最多点赞和转发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？请综合拍摄脚本及链接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，简要阐述你的理由。（5分）</a:t>
            </a:r>
            <a:endParaRPr lang="en-US" altLang="zh-CN" dirty="0"/>
          </a:p>
        </p:txBody>
      </p:sp>
      <p:graphicFrame>
        <p:nvGraphicFramePr>
          <p:cNvPr id="65" name="QO_9_BD.138_2#9d7a2e6c9?colgroup=48&amp;vcp=1&amp;pid=e42a36273&amp;color=0,0,0&amp;vtp=1&amp;bbb=1&amp;hb=1"/>
          <p:cNvGraphicFramePr>
            <a:graphicFrameLocks noGrp="1"/>
          </p:cNvGraphicFramePr>
          <p:nvPr/>
        </p:nvGraphicFramePr>
        <p:xfrm>
          <a:off x="502920" y="2289146"/>
          <a:ext cx="11164824" cy="3650171"/>
        </p:xfrm>
        <a:graphic>
          <a:graphicData uri="http://schemas.openxmlformats.org/drawingml/2006/table">
            <a:tbl>
              <a:tblPr/>
              <a:tblGrid>
                <a:gridCol w="11164824"/>
              </a:tblGrid>
              <a:tr h="3650171">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链接材料</a:t>
                      </a:r>
                      <a:endParaRPr lang="en-US" altLang="zh-CN" sz="1200" dirty="0"/>
                    </a:p>
                    <a:p>
                      <a:pPr marL="0" indent="0" algn="l" latinLnBrk="1" hangingPunct="0">
                        <a:lnSpc>
                          <a:spcPts val="2900"/>
                        </a:lnSpc>
                      </a:pP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爆改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课本封面</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何以流行开来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这与课本承载的大众记忆和怀旧情怀有着直接关系</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课本里有耳熟能详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的篇章</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是人们初期摄入知识的重要途径</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课本串联起珍贵的校园记忆</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是铭刻在每个人心中难以忘却的印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正是有了这层情怀打底</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随手拍到的风景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才能被自然联想到课本封面</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进而引发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爆改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热潮</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以人文为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内核的风景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再配上以情怀为底色的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二字</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造就了一个成功的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语文封面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r" latinLnBrk="1" hangingPunct="0">
                        <a:lnSpc>
                          <a:spcPts val="2900"/>
                        </a:lnSpc>
                      </a:pPr>
                      <a:r>
                        <a:rPr lang="en-US" altLang="zh-CN" sz="1800" b="0" i="0" u="none">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摘编自《今日都市报》）</a:t>
                      </a:r>
                      <a:endParaRPr lang="en-US" altLang="zh-CN" sz="12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语文课本封面视频的制作让我有了一种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归隐田园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的错觉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我们生活在如此快节奏的社会中</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但在看见这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个视频的那一秒</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似乎所有的记忆都回到了无忧无虑的小时候</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进入了风景的彼端</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对于一个忙碌的上班族来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观看和制作这种视频</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未尝不是难得的放松机会</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网友“浙里有你”评论）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AN.139_1#9d7a2e6c9?vcp=1&amp;pid=e42a36273&amp;color=0,0,0&amp;vtp=1&amp;bt=1&amp;bbb=1&amp;hb=1"/>
          <p:cNvSpPr/>
          <p:nvPr/>
        </p:nvSpPr>
        <p:spPr>
          <a:xfrm>
            <a:off x="502920" y="1203423"/>
            <a:ext cx="11183112" cy="4964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【示例一】我认为A组（富春江和吴均）会拥有最多的点赞和转发。根据链接材料可知，成功的“语文封面</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有以人文为内核的风景</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，再以情怀打底，使人们产生自然联想，还要能给人带来“归隐田园”的感觉。在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A组封面</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，水皆缥碧，千丈见底的美景是富春江两岸人们的共同记忆；吴均本人的故事体现了他不慕名利，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富有才华，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作为史官秉笔直书的形象特点</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。这些因素都会加快这一封面的传播。</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示例二】我认为B组（鹳山和黄公望）会拥有最多的点赞和转发。根据链接材料可知，成功的“语文封面</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有以人文为内核的风景</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，再以情怀打底，使人们产生自然联想，还要能给人带来“归隐田园”的感觉。在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B组封面</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，有山有水，风景绝美，而黄公望的《富春山居图》与他身上那种放荡不羁、结庐隐居的气质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，更能成为代</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表富阳的一张名片</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示例三】我认为C组（新登古城和罗隐）会拥有最多的点赞和转发。根据链接材料可知，成功的“语文封面</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要有以人文为内核的风景</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，再以情怀打底，使人们产生自然联想，还要能给人带来“归隐田园”的感觉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。新登古</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城的绿水青山</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，诗意盎然，是绝美的景色。罗隐作为富阳人，那孤高自傲</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、恃才旷物的性格也会引起许多年轻</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人的欣赏</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。这些因素都会加快这一封面的传播。（5分）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left)">
                                      <p:cBhvr>
                                        <p:cTn id="40" dur="500"/>
                                        <p:tgtEl>
                                          <p:spTgt spid="2">
                                            <p:txEl>
                                              <p:pRg st="10" end="10"/>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wipe(left)">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b55b2795e?vcp=1&amp;pid=90db097ee&amp;color=0,0,0&amp;vtp=1&amp;bt=1&amp;bbb=1&amp;hb=1"/>
          <p:cNvSpPr/>
          <p:nvPr/>
        </p:nvSpPr>
        <p:spPr>
          <a:xfrm>
            <a:off x="502920" y="891540"/>
            <a:ext cx="11183112" cy="73152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［2024初中名校发展共同体中考一模］学校“光影剧社”计划拍摄“文人风骨</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列微视频</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。请你阅读以下文段，完成以下任务。（17分）</a:t>
            </a:r>
            <a:endParaRPr lang="en-US" altLang="zh-CN" sz="2400" dirty="0"/>
          </a:p>
        </p:txBody>
      </p:sp>
      <mc:AlternateContent xmlns:mc="http://schemas.openxmlformats.org/markup-compatibility/2006">
        <mc:Choice xmlns:a14="http://schemas.microsoft.com/office/drawing/2010/main" Requires="a14">
          <p:sp>
            <p:nvSpPr>
              <p:cNvPr id="3" name="QM_8_BD.140_1#03bb70d3b?sp=1&amp;vcp=1&amp;pid=b55b2795e&amp;color=0,0,0&amp;vtp=1&amp;bbb=1&amp;hb=1"/>
              <p:cNvSpPr/>
              <p:nvPr/>
            </p:nvSpPr>
            <p:spPr>
              <a:xfrm>
                <a:off x="502920" y="1625600"/>
                <a:ext cx="11183112" cy="37928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【甲】刘理顺传（节选）</a:t>
                </a:r>
                <a:endParaRPr lang="en-US" altLang="zh-CN" sz="1800" dirty="0"/>
              </a:p>
              <a:p>
                <a:pPr latinLnBrk="1">
                  <a:lnSpc>
                    <a:spcPts val="4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刘理顺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字复礼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万历中举于乡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十赴会试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至崇祯七年始中式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及廷对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帝亲擢</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还宫喜曰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今日得一耆硕</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拜修撰</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益勤学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非其人不与交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4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贼犯京师急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守卒缺饷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阴雨饥冻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理顺诣朝房语诸执政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急请帑</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众唯唯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理顺太息归</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捐家资犒守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僚友问进止</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曰</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存亡视国</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尚须商酌耶</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理顺大书曰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成仁取义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孟所传</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践之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吾何不然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书毕投缳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年六十三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仆四人皆从死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群盗多中州人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入唁曰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此吾乡杞县刘状元也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居乡厚德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何遽死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罗拜号泣而去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节选自《明史·刘理顺传》，有删改）</a:t>
                </a:r>
                <a:endParaRPr lang="en-US" altLang="zh-CN" dirty="0"/>
              </a:p>
            </p:txBody>
          </p:sp>
        </mc:Choice>
        <mc:Fallback>
          <p:sp>
            <p:nvSpPr>
              <p:cNvPr id="3" name="QM_8_BD.140_1#03bb70d3b?sp=1&amp;vcp=1&amp;pid=b55b2795e&amp;color=0,0,0&amp;vtp=1&amp;bbb=1&amp;hb=1"/>
              <p:cNvSpPr>
                <a:spLocks noRot="1" noChangeAspect="1" noMove="1" noResize="1" noEditPoints="1" noAdjustHandles="1" noChangeArrowheads="1" noChangeShapeType="1" noTextEdit="1"/>
              </p:cNvSpPr>
              <p:nvPr/>
            </p:nvSpPr>
            <p:spPr>
              <a:xfrm>
                <a:off x="502920" y="1625600"/>
                <a:ext cx="11183112" cy="3792855"/>
              </a:xfrm>
              <a:prstGeom prst="rect">
                <a:avLst/>
              </a:prstGeom>
              <a:blipFill rotWithShape="1">
                <a:blip r:embed="rId1"/>
                <a:stretch>
                  <a:fillRect r="-470" b="-1122"/>
                </a:stretch>
              </a:blipFill>
            </p:spPr>
            <p:txBody>
              <a:bodyPr/>
              <a:lstStyle/>
              <a:p>
                <a:r>
                  <a:rPr lang="zh-CN" altLang="en-US">
                    <a:noFill/>
                  </a:rPr>
                  <a:t> </a:t>
                </a:r>
              </a:p>
            </p:txBody>
          </p:sp>
        </mc:Fallback>
      </mc:AlternateContent>
    </p:spTree>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40_2#03bb70d3b?sp=1&amp;vcp=1&amp;pid=b55b2795e&amp;color=0,0,0&amp;mp=1&amp;vtp=1&amp;bt=1&amp;bbb=1&amp;hb=1"/>
          <p:cNvSpPr/>
          <p:nvPr/>
        </p:nvSpPr>
        <p:spPr>
          <a:xfrm>
            <a:off x="502920" y="2426655"/>
            <a:ext cx="11183112" cy="24466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【乙】代出自蓟北门行（节选）</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南北朝］鲍照</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危见臣节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世乱识忠良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投</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躯报明主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身死为国殇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注】①擢：提拔。②耆（qí）硕：年高而又有道德学问的人。③修撰：古代官职名。④帑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nɡ）：收藏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钱财的库房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，这里指国库。⑤文信：文天祥。</a:t>
            </a:r>
            <a:endParaRPr lang="en-US" altLang="zh-CN" dirty="0"/>
          </a:p>
        </p:txBody>
      </p:sp>
    </p:spTree>
  </p:cSld>
  <p:clrMapOvr>
    <a:masterClrMapping/>
  </p:clrMapOvr>
  <p:transition>
    <p:spli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03bb70d3b?vcp=1&amp;pid=b55b2795e&amp;color=0,0,0&amp;vtp=1&amp;bt=1&amp;bbb=1"/>
          <p:cNvSpPr/>
          <p:nvPr/>
        </p:nvSpPr>
        <p:spPr>
          <a:xfrm>
            <a:off x="502920" y="152412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【任务一：阅文知人】</a:t>
            </a:r>
            <a:endParaRPr lang="en-US" altLang="zh-CN" sz="1800" dirty="0"/>
          </a:p>
        </p:txBody>
      </p:sp>
      <p:sp>
        <p:nvSpPr>
          <p:cNvPr id="3" name="QB_9_BD.141_1#a2a82aea4?sp=1&amp;vcp=1&amp;pid=03bb70d3b&amp;color=0,0,0&amp;vtp=1&amp;bbb=1"/>
          <p:cNvSpPr/>
          <p:nvPr/>
        </p:nvSpPr>
        <p:spPr>
          <a:xfrm>
            <a:off x="502920" y="188157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1.同学对刘理顺的人生经历进行了概括分析，请将下表填写完整。（4分）</a:t>
            </a:r>
            <a:endParaRPr lang="en-US" altLang="zh-CN" sz="1800" dirty="0"/>
          </a:p>
        </p:txBody>
      </p:sp>
      <p:graphicFrame>
        <p:nvGraphicFramePr>
          <p:cNvPr id="69" name="QB_9_BD.141_2#a2a82aea4?colgroup=6,16,9,13&amp;vcp=1&amp;pid=03bb70d3b&amp;color=0,0,0&amp;vtp=1&amp;bbb=1&amp;hb=1"/>
          <p:cNvGraphicFramePr>
            <a:graphicFrameLocks noGrp="1"/>
          </p:cNvGraphicFramePr>
          <p:nvPr/>
        </p:nvGraphicFramePr>
        <p:xfrm>
          <a:off x="502920" y="2373251"/>
          <a:ext cx="11146536" cy="3401950"/>
        </p:xfrm>
        <a:graphic>
          <a:graphicData uri="http://schemas.openxmlformats.org/drawingml/2006/table">
            <a:tbl>
              <a:tblPr/>
              <a:tblGrid>
                <a:gridCol w="1664208"/>
                <a:gridCol w="3904488"/>
                <a:gridCol w="2231136"/>
                <a:gridCol w="3346704"/>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内容筛选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人物经历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学习批注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万历年间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万历中举于乡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在乡中举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可见其人才华出众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443">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崇祯七年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及廷对</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帝亲擢第一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还宫喜曰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今日得一耆硕矣</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”拜修撰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皇帝亲擢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解释为①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拜官之后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勤学慎友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他更加勤奋学习</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不是与他同类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的人不相交往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rowSpan="2">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贼犯京师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捐家资犒守城卒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可见其心怀家国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3458">
                <a:tc vMerge="1">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书毕投缳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投缳：上吊自杀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9_AN.142_1#a2a82aea4.blank?vcp=1&amp;pid=03bb70d3b&amp;color=0,0,0&amp;vpa=38&amp;vtp=1&amp;bbb=1"/>
          <p:cNvSpPr/>
          <p:nvPr/>
        </p:nvSpPr>
        <p:spPr>
          <a:xfrm>
            <a:off x="9726509" y="3316956"/>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等到</a:t>
            </a:r>
            <a:endParaRPr lang="en-US" altLang="zh-CN" dirty="0"/>
          </a:p>
        </p:txBody>
      </p:sp>
      <p:sp>
        <p:nvSpPr>
          <p:cNvPr id="6" name="QB_9_AN.143_1#a2a82aea4.blank?vcp=1&amp;pid=03bb70d3b&amp;color=0,0,0&amp;vpa=39&amp;vtp=1&amp;bbb=1"/>
          <p:cNvSpPr/>
          <p:nvPr/>
        </p:nvSpPr>
        <p:spPr>
          <a:xfrm>
            <a:off x="2473284" y="4063495"/>
            <a:ext cx="24526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益勤学，非其人不与交</a:t>
            </a:r>
            <a:endParaRPr lang="en-US" altLang="zh-CN" dirty="0"/>
          </a:p>
        </p:txBody>
      </p:sp>
      <p:sp>
        <p:nvSpPr>
          <p:cNvPr id="7" name="QB_9_AN.144_1#a2a82aea4.blank?vcp=1&amp;pid=03bb70d3b&amp;color=0,0,0&amp;vpa=40&amp;vtp=1&amp;bbb=1"/>
          <p:cNvSpPr/>
          <p:nvPr/>
        </p:nvSpPr>
        <p:spPr>
          <a:xfrm>
            <a:off x="6377772" y="4631820"/>
            <a:ext cx="10810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捐资报国</a:t>
            </a:r>
            <a:endParaRPr lang="en-US" altLang="zh-CN" dirty="0"/>
          </a:p>
        </p:txBody>
      </p:sp>
      <p:sp>
        <p:nvSpPr>
          <p:cNvPr id="8" name="QB_9_AN.145_1#a2a82aea4.blank?vcp=1&amp;pid=03bb70d3b&amp;color=0,0,0&amp;vpa=41&amp;vtp=1&amp;bbb=1"/>
          <p:cNvSpPr/>
          <p:nvPr/>
        </p:nvSpPr>
        <p:spPr>
          <a:xfrm>
            <a:off x="6326972" y="5198557"/>
            <a:ext cx="1881188" cy="316040"/>
          </a:xfrm>
          <a:prstGeom prst="rect">
            <a:avLst/>
          </a:prstGeom>
          <a:noFill/>
        </p:spPr>
        <p:txBody>
          <a:bodyPr wrap="none" lIns="0" tIns="0" rIns="0" bIns="0" rtlCol="0" anchor="t"/>
          <a:lstStyle/>
          <a:p>
            <a:pPr algn="ctr" latinLnBrk="1">
              <a:lnSpc>
                <a:spcPts val="27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以身殉国</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9_BD#0c74f3370?vcp=1&amp;pid=03bb70d3b&amp;color=0,0,0&amp;vtp=1&amp;bt=1&amp;bbb=1"/>
          <p:cNvSpPr/>
          <p:nvPr/>
        </p:nvSpPr>
        <p:spPr>
          <a:xfrm>
            <a:off x="502920" y="2438974"/>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【任务二：拍摄研讨】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请你协助社团成员完成拍摄脚本创作。</a:t>
            </a:r>
            <a:endParaRPr lang="en-US" altLang="zh-CN" sz="1800" dirty="0"/>
          </a:p>
        </p:txBody>
      </p:sp>
      <p:sp>
        <p:nvSpPr>
          <p:cNvPr id="3" name="QC_9_BD.146_1#a85b372d8?sp=1&amp;vcp=1&amp;pid=03bb70d3b&amp;color=0,0,0&amp;vtp=1&amp;bbb=1"/>
          <p:cNvSpPr/>
          <p:nvPr/>
        </p:nvSpPr>
        <p:spPr>
          <a:xfrm>
            <a:off x="502920" y="2837246"/>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2.［人物神态］揣摩文中画线句人物的神态，选择最合适的一项填入括号内，结合材料说明理由。（3分）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友问进止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存亡视国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尚须商酌耶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9_AN.147_1#a85b372d8.bracket?vcp=1&amp;pid=03bb70d3b&amp;color=0,0,0&amp;vpa=42&amp;vtp=1"/>
          <p:cNvSpPr/>
          <p:nvPr/>
        </p:nvSpPr>
        <p:spPr>
          <a:xfrm>
            <a:off x="2057876" y="3243011"/>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5" name="QC_9_BD.148_1#a85b372d8.choices?vcp=1&amp;pid=03bb70d3b&amp;color=0,0,0&amp;vtp=1&amp;bbb=1"/>
          <p:cNvSpPr/>
          <p:nvPr/>
        </p:nvSpPr>
        <p:spPr>
          <a:xfrm>
            <a:off x="502920" y="3655189"/>
            <a:ext cx="11183112" cy="351155"/>
          </a:xfrm>
          <a:prstGeom prst="rect">
            <a:avLst/>
          </a:prstGeom>
          <a:noFill/>
        </p:spPr>
        <p:txBody>
          <a:bodyPr wrap="none" lIns="0" tIns="0" rIns="0" bIns="0" rtlCol="0" anchor="t"/>
          <a:lstStyle/>
          <a:p>
            <a:pPr latinLnBrk="1">
              <a:lnSpc>
                <a:spcPts val="3100"/>
              </a:lnSpc>
              <a:tabLst>
                <a:tab pos="3811905" algn="l"/>
                <a:tab pos="759904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.正色</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B.悲痛</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.欣悦</a:t>
            </a:r>
            <a:endParaRPr lang="en-US" altLang="zh-CN" sz="1800" dirty="0"/>
          </a:p>
        </p:txBody>
      </p:sp>
      <p:sp>
        <p:nvSpPr>
          <p:cNvPr id="6" name="QC_9_AS.149_1#a85b372d8?vcp=1&amp;pid=03bb70d3b&amp;color=0,0,0&amp;vtp=1&amp;bbb=1&amp;hb=1"/>
          <p:cNvSpPr/>
          <p:nvPr/>
        </p:nvSpPr>
        <p:spPr>
          <a:xfrm>
            <a:off x="502920" y="4065971"/>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画线句中友人问他如何进退，刘理顺回答道：“我们的生死要看国家如何，这还需要商量吗</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！”面对家</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国危机</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，刘理顺没有想要退缩，而是坚定地选择和国家共存亡，“正色”一词体现了他对国家的忠贞热爱。（3分）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50_1#a27f4973c?sp=1&amp;vcp=1&amp;pid=03bb70d3b&amp;color=0,0,0&amp;vtp=1&amp;bt=1&amp;bbb=1&amp;hb=1"/>
          <p:cNvSpPr/>
          <p:nvPr/>
        </p:nvSpPr>
        <p:spPr>
          <a:xfrm>
            <a:off x="502920" y="2014889"/>
            <a:ext cx="11183112" cy="16116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3.［配角衬托］摄制组计划借助配角来衬托刘理顺的形象。请仿照示例，从文中再找一处，分析其作用。（3分）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：还宫喜曰：“朕今日得一耆硕矣。”</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：皇帝在殿试后欣喜地称赞刘理顺道“朕今日得到了一位年高而又有道德学问的人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。”借助皇帝的赞扬突出了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刘理顺的才华出众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，德行兼备。</a:t>
            </a:r>
            <a:endParaRPr lang="en-US" altLang="zh-CN" dirty="0"/>
          </a:p>
        </p:txBody>
      </p:sp>
      <p:sp>
        <p:nvSpPr>
          <p:cNvPr id="3" name="QO_9_AN.151_1#a27f4973c?vcp=1&amp;pid=03bb70d3b&amp;color=0,0,0&amp;vtp=1&amp;bbb=1&amp;hb=1"/>
          <p:cNvSpPr/>
          <p:nvPr/>
        </p:nvSpPr>
        <p:spPr>
          <a:xfrm>
            <a:off x="502920" y="367109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【示例一】仆四人皆从死。作用：在刘理顺以身殉国之后，他的四位随从也跟随主人慷慨赴死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。可见刘理顺不</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愿屈服</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、不愿投降的爱国之心感染了身边的人。</a:t>
            </a:r>
            <a:endParaRPr lang="en-US" altLang="zh-CN" sz="1800" dirty="0"/>
          </a:p>
          <a:p>
            <a:pPr latinLnBrk="1">
              <a:lnSpc>
                <a:spcPts val="3300"/>
              </a:lnSpc>
            </a:pPr>
            <a:r>
              <a:rPr lang="en-US" altLang="zh-CN"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示例二】群盗多中州人，入唁曰：“此吾乡杞县刘状元也，居乡厚德，何遽死。”罗拜号泣而去。作用</a:t>
            </a:r>
            <a:r>
              <a:rPr lang="en-US" altLang="zh-CN" sz="1800"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：盗贼中的</a:t>
            </a:r>
            <a:endParaRPr lang="en-US" altLang="zh-CN" sz="1800"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人评价刘理顺德行深厚</a:t>
            </a:r>
            <a:r>
              <a:rPr lang="en-US" altLang="zh-CN"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，跪拜之后号啕大哭着离开，可见刘理顺平时德高望重、德行出众，受人敬仰。（3分）</a:t>
            </a:r>
            <a:endParaRPr lang="en-US" altLang="zh-CN"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a0707f146?lid=6687d4afb&amp;cid=6687d4afb&amp;vtp=1&amp;bt=1&amp;bbb=1">
            <a:hlinkClick r:id="rId1" action="ppaction://hlinksldjump"/>
          </p:cNvPr>
          <p:cNvSpPr/>
          <p:nvPr/>
        </p:nvSpPr>
        <p:spPr>
          <a:xfrm>
            <a:off x="3666744" y="2121408"/>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altLang="zh-CN" sz="2800" dirty="0"/>
          </a:p>
        </p:txBody>
      </p:sp>
      <p:sp>
        <p:nvSpPr>
          <p:cNvPr id="3" name="C_1#目录1:a0707f146?lid=2018b16ac&amp;cid=2018b16ac&amp;vtp=1&amp;bbb=1">
            <a:hlinkClick r:id="rId2" action="ppaction://hlinksldjump"/>
          </p:cNvPr>
          <p:cNvSpPr/>
          <p:nvPr/>
        </p:nvSpPr>
        <p:spPr>
          <a:xfrm>
            <a:off x="3666744" y="3090672"/>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altLang="zh-CN" sz="2800" dirty="0"/>
          </a:p>
        </p:txBody>
      </p:sp>
      <p:sp>
        <p:nvSpPr>
          <p:cNvPr id="4" name="C_1#目录1:a0707f146?lid=794929670&amp;cid=794929670&amp;vtp=1&amp;bbb=1">
            <a:hlinkClick r:id="rId3" action="ppaction://hlinksldjump"/>
          </p:cNvPr>
          <p:cNvSpPr/>
          <p:nvPr/>
        </p:nvSpPr>
        <p:spPr>
          <a:xfrm>
            <a:off x="3666744" y="4059936"/>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altLang="zh-CN" sz="2800" dirty="0"/>
          </a:p>
        </p:txBody>
      </p:sp>
    </p:spTree>
  </p:cSld>
  <p:clrMapOvr>
    <a:masterClrMapping/>
  </p:clrMapOvr>
  <p:transition>
    <p:spli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9#1d127de68?vcp=1&amp;pid=03bb70d3b&amp;color=0,0,0&amp;vtp=1&amp;bt=1&amp;bbb=1"/>
          <p:cNvSpPr/>
          <p:nvPr/>
        </p:nvSpPr>
        <p:spPr>
          <a:xfrm>
            <a:off x="502920" y="2446594"/>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【任务三：诗文颂人】</a:t>
            </a:r>
            <a:endParaRPr lang="en-US" altLang="zh-CN" sz="1800" dirty="0"/>
          </a:p>
        </p:txBody>
      </p:sp>
      <p:sp>
        <p:nvSpPr>
          <p:cNvPr id="3" name="QO_9_BD.152_1#c80010104?vcp=1&amp;pid=03bb70d3b&amp;color=0,0,0&amp;vtp=1&amp;bbb=1"/>
          <p:cNvSpPr/>
          <p:nvPr/>
        </p:nvSpPr>
        <p:spPr>
          <a:xfrm>
            <a:off x="502920" y="284302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4.导演组计划在片头增加诗文赞颂刘理顺，你认为乙诗是否合适？请说明理由。（3分）</a:t>
            </a:r>
            <a:endParaRPr lang="en-US" altLang="zh-CN" sz="1800" dirty="0"/>
          </a:p>
        </p:txBody>
      </p:sp>
      <p:sp>
        <p:nvSpPr>
          <p:cNvPr id="4" name="QO_9_AN.153_1#c80010104?vcp=1&amp;pid=03bb70d3b&amp;color=0,0,0&amp;vtp=1&amp;bbb=1&amp;hb=1"/>
          <p:cNvSpPr/>
          <p:nvPr/>
        </p:nvSpPr>
        <p:spPr>
          <a:xfrm>
            <a:off x="502920" y="3250821"/>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合适。时局危险时，就可看出臣子的节操；天下动乱时，可以看出一个人是否忠良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。乙诗旨在写为回</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报君主之恩</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，将士们奋力拼杀，不顾性命安危。而刘理顺也如同诗歌中所言，在贼兵侵犯京师之时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，捐出家里</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的钱财犒劳守城士卒</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，家国覆灭，自己也以身殉国。刘理顺用实际行动表明了自己的忠君爱国之心</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，所以乙诗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适合放在片头赞颂刘理顺</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54_1#e31b494da?sp=1&amp;vcp=1&amp;pid=03bb70d3b&amp;color=0,0,0&amp;vtp=1&amp;bt=1&amp;bbb=1"/>
          <p:cNvSpPr/>
          <p:nvPr/>
        </p:nvSpPr>
        <p:spPr>
          <a:xfrm>
            <a:off x="502920" y="1191612"/>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5.刘理顺用行动践行“义”举。你认为以下哪位人物和他最相似？请结合相关诗文，简要阐述理由。（4分）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.孟子</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B.辛弃疾</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C.秋瑾</a:t>
            </a:r>
            <a:endParaRPr lang="en-US" altLang="zh-CN" sz="1800" dirty="0"/>
          </a:p>
        </p:txBody>
      </p:sp>
      <p:sp>
        <p:nvSpPr>
          <p:cNvPr id="3" name="QO_9_AN.155_1#e31b494da?vcp=1&amp;pid=03bb70d3b&amp;color=0,0,0&amp;vtp=1&amp;bbb=1&amp;hb=1"/>
          <p:cNvSpPr/>
          <p:nvPr/>
        </p:nvSpPr>
        <p:spPr>
          <a:xfrm>
            <a:off x="502920" y="2019779"/>
            <a:ext cx="11183112" cy="41260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【示例一】我选择A。刘理顺在国家遭受危难时，捐出家产犒赏守城士卒和以身殉国的事迹</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，表现了刘理顺在国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难面前舍弃小我的品质</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，可见他的深明大义。孟子在《鱼我所欲也》中由“舍鱼而取熊掌”的例子引出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“舍生而取</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”的论点，呼吁人们要坚守本心，坚守羞恶之心，坚守正义。两人在大是大非面前，都选择舍生取义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，是同一</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类人</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示例二】我选择B。刘理顺虽没有征战沙场，却选择在危难之时与国家共进退，最后更是以身殉国</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。辛弃疾虽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贬谪闲居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，却以“了却君王天下事，赢得生前身后名”的豪言，表达渴望为国杀敌，报效祖国的壮志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。两人都有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着热忱的爱国忠君之心</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，是同一类人。</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示例三】我选择C。刘理顺先是捐出家产犒赏守城士卒，后又以身殉国，表明自己的拳拳爱国之心</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。秋瑾虽然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身为女子</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，却写下“身不得，男儿列，心却比，男儿烈”之句，表达自己渴望冲破束缚、</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投身革命的报国之志。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两人面对家国险境</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，都以积极的行动表达自己的爱国之情，是同一类人。（4分）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3a7778ebb?vcp=1&amp;pid=90db097ee&amp;color=0,0,0&amp;vtp=1&amp;bt=1&amp;bbb=1&amp;hb=1"/>
          <p:cNvSpPr/>
          <p:nvPr/>
        </p:nvSpPr>
        <p:spPr>
          <a:xfrm>
            <a:off x="502920" y="896112"/>
            <a:ext cx="11183112" cy="1088136"/>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［2023衢州江山市一模］以“家国情怀”</a:t>
            </a: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为主题的研究性小论文评比活动开始了。</a:t>
            </a:r>
            <a:endPar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2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班级同学找了一组与浙江爱国名臣祝允哲有关的诗文材料</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，请你参与。（17分）</a:t>
            </a:r>
            <a:endParaRPr lang="en-US" altLang="zh-CN" sz="2400" dirty="0"/>
          </a:p>
        </p:txBody>
      </p:sp>
      <p:sp>
        <p:nvSpPr>
          <p:cNvPr id="3" name="QM_8_BD.156_1#c45e78280?sp=1&amp;vcp=1&amp;pid=3a7778ebb&amp;color=0,0,0&amp;vtp=1&amp;bbb=1&amp;hb=1"/>
          <p:cNvSpPr/>
          <p:nvPr/>
        </p:nvSpPr>
        <p:spPr>
          <a:xfrm>
            <a:off x="502920" y="1993900"/>
            <a:ext cx="11183112" cy="28657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algn="ctr" latinLnBrk="1">
              <a:lnSpc>
                <a:spcPts val="33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江红</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·与祝允哲述怀</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宋］岳飞</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怒发冲冠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想当日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身亲行列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实能是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南征北战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军声激烈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百里山河归掌握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一统士卒捣巢穴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白了少年头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励臣节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靖康耻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犹未雪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臣子恨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何时灭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驾长车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踏破金城门阙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本欲饥餐胡虏肉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常怀渴饮匈奴血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偕君行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依旧奠家邦</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解郁结</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8_BD.156_2#c45e78280?sp=1&amp;vcp=1&amp;pid=3a7778ebb&amp;color=0,0,0&amp;vtp=1&amp;bt=1&amp;bbb=1&amp;hb=1"/>
          <p:cNvSpPr/>
          <p:nvPr/>
        </p:nvSpPr>
        <p:spPr>
          <a:xfrm>
            <a:off x="502920" y="2220915"/>
            <a:ext cx="11183112" cy="28657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algn="ctr" latinLnBrk="1">
              <a:lnSpc>
                <a:spcPts val="33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江红</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·和岳元帅述怀</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宋］祝允哲</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仗尔雄威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鼓劲气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震惊胡羯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披金甲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鹰扬虎奋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耿忠炳节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五国城中迎二帝</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雁门关外捉金兀</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恨我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手无缚鸡力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徒劳说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伤往事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心难歇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念异日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情应竭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握神矛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闯入贺兰山窟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万世功名归河汉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半生心志付云月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望将军</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扫荡登金銮</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朝天阙</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8_BD.156_3#c45e78280?sp=1&amp;vcp=1&amp;pid=3a7778ebb&amp;color=0,0,0&amp;vtp=1&amp;bt=1&amp;bbb=1&amp;hb=1"/>
              <p:cNvSpPr/>
              <p:nvPr/>
            </p:nvSpPr>
            <p:spPr>
              <a:xfrm>
                <a:off x="502920" y="900000"/>
                <a:ext cx="11183112" cy="5497830"/>
              </a:xfrm>
              <a:prstGeom prst="rect">
                <a:avLst/>
              </a:prstGeom>
              <a:noFill/>
            </p:spPr>
            <p:txBody>
              <a:bodyPr wrap="none" lIns="0" tIns="0" rIns="0" bIns="0" rtlCol="0" anchor="t"/>
              <a:lstStyle/>
              <a:p>
                <a:pPr algn="l"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材料三：</a:t>
                </a:r>
                <a:endParaRPr lang="en-US" altLang="zh-CN" sz="1800" dirty="0"/>
              </a:p>
              <a:p>
                <a:pPr algn="ctr" latinLnBrk="1">
                  <a:lnSpc>
                    <a:spcPts val="4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乞</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保良将疏</a:t>
                </a:r>
                <a14:m>
                  <m:oMath xmlns:m="http://schemas.openxmlformats.org/officeDocument/2006/math">
                    <m:sSup>
                      <m:sSupPr>
                        <m:ctrlPr>
                          <a:rPr lang="en-US" altLang="zh-CN" sz="1800" b="1"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1"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1"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1"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800" dirty="0"/>
              </a:p>
              <a:p>
                <a:pPr algn="ctr" latinLnBrk="1">
                  <a:lnSpc>
                    <a:spcPts val="32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宋］祝允哲</a:t>
                </a:r>
                <a:endParaRPr lang="en-US" altLang="zh-CN" sz="1800" dirty="0"/>
              </a:p>
              <a:p>
                <a:pPr latinLnBrk="1">
                  <a:lnSpc>
                    <a:spcPts val="4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自变故</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主和议者唇腐齿落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不见成功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至次师平江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而贼兵数十万众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即震怖不敢南下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及岳飞</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朱仙镇之战取级数万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金贼仓皇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已思北遁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此和议之与治兵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其效可概见者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乃陛下惑于和议之谋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奸臣敢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矫天子之命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致使岳飞之功弃于垂成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而金寇复还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两京再失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奸臣误国之罪已不容诛矣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况复诬以叛逆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功为罪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搜罗形影之语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置岳氏父子于非辜</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闻者涕垂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功臣发指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臣愿陛下俯察岳飞之无罪</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斩误国之奸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复兴六月之师</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以恢中原于一土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复二帝于九重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诚无愧乎百六十余年列圣之贻谋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而天下万民亦必欢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呼庆幸于无既</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夫中原恢复之功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非岳飞而不可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而岳飞父子必非叛国之心者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若陛下有疑乎飞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臣哲甘以七十口家眷投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入大理狱代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飞父子出征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使飞而能立功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则赦臣无罪</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若飞而败绩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则诛臣家七十口肆诸市朝</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⑥</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臣亦快然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无憾</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mc:Choice>
        <mc:Fallback>
          <p:sp>
            <p:nvSpPr>
              <p:cNvPr id="2" name="QM_8_BD.156_3#c45e78280?sp=1&amp;vcp=1&amp;pid=3a7778ebb&amp;color=0,0,0&amp;vtp=1&amp;bt=1&amp;bbb=1&amp;hb=1"/>
              <p:cNvSpPr>
                <a:spLocks noRot="1" noChangeAspect="1" noMove="1" noResize="1" noEditPoints="1" noAdjustHandles="1" noChangeArrowheads="1" noChangeShapeType="1" noTextEdit="1"/>
              </p:cNvSpPr>
              <p:nvPr/>
            </p:nvSpPr>
            <p:spPr>
              <a:xfrm>
                <a:off x="502920" y="900000"/>
                <a:ext cx="11183112" cy="5497830"/>
              </a:xfrm>
              <a:prstGeom prst="rect">
                <a:avLst/>
              </a:prstGeom>
              <a:blipFill rotWithShape="1">
                <a:blip r:embed="rId1"/>
                <a:stretch>
                  <a:fillRect t="-4" r="1" b="-712"/>
                </a:stretch>
              </a:blipFill>
            </p:spPr>
            <p:txBody>
              <a:bodyPr/>
              <a:lstStyle/>
              <a:p>
                <a:r>
                  <a:rPr lang="zh-CN" altLang="en-US">
                    <a:noFill/>
                  </a:rPr>
                  <a:t> </a:t>
                </a:r>
              </a:p>
            </p:txBody>
          </p:sp>
        </mc:Fallback>
      </mc:AlternateContent>
    </p:spTree>
  </p:cSld>
  <p:clrMapOvr>
    <a:masterClrMapping/>
  </p:clrMapOvr>
  <p:transition>
    <p:split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8_BD.156_4#c45e78280?vcp=1&amp;pid=3a7778ebb&amp;color=0,0,0&amp;mp=1&amp;vtp=1&amp;bt=1&amp;bbb=1&amp;hb=1"/>
              <p:cNvSpPr/>
              <p:nvPr/>
            </p:nvSpPr>
            <p:spPr>
              <a:xfrm>
                <a:off x="502920" y="1356934"/>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伏乞陛下诏察愚悃</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⑦</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即颁恩诏以臣属代飞缧绁</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⑧</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钦飞出师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犁庭扫穴</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⑨</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即二帝幸甚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社稷幸甚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臣亦不胜幸甚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冒死上奏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俯伏待命替罪之至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选自《郎峰祝氏世谱》卷十三,有删改）</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注】①疏：臣子向帝王分条陈述说明的意见书。②变故：靖康二年金人南下攻取东京，掳走徽、</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钦二帝。</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非辜：即非罪，强加之罪。④六月之师：多用以指卫国定乱的正义之师。⑤无既：无穷，不尽。⑥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肆诸市朝：</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罪犯处死后陈尸示众于集市的街口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。⑦愚悃（kǔn）：谦辞，表示自己的诚意。⑧缧绁（xiè）：监狱。</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⑨犁庭扫</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穴</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：铲除其庭院，扫荡其巢穴，比喻彻底摧毁对方。</a:t>
                </a:r>
                <a:endParaRPr lang="en-US" altLang="zh-CN" dirty="0"/>
              </a:p>
            </p:txBody>
          </p:sp>
        </mc:Choice>
        <mc:Fallback>
          <p:sp>
            <p:nvSpPr>
              <p:cNvPr id="2" name="QM_8_BD.156_4#c45e78280?vcp=1&amp;pid=3a7778ebb&amp;color=0,0,0&amp;mp=1&amp;vtp=1&amp;bt=1&amp;bbb=1&amp;hb=1"/>
              <p:cNvSpPr>
                <a:spLocks noRot="1" noChangeAspect="1" noMove="1" noResize="1" noEditPoints="1" noAdjustHandles="1" noChangeArrowheads="1" noChangeShapeType="1" noTextEdit="1"/>
              </p:cNvSpPr>
              <p:nvPr/>
            </p:nvSpPr>
            <p:spPr>
              <a:xfrm>
                <a:off x="502920" y="1356934"/>
                <a:ext cx="11183112" cy="2865755"/>
              </a:xfrm>
              <a:prstGeom prst="rect">
                <a:avLst/>
              </a:prstGeom>
              <a:blipFill rotWithShape="1">
                <a:blip r:embed="rId1"/>
                <a:stretch>
                  <a:fillRect t="-20" r="-731" b="-1465"/>
                </a:stretch>
              </a:blipFill>
            </p:spPr>
            <p:txBody>
              <a:bodyPr/>
              <a:lstStyle/>
              <a:p>
                <a:r>
                  <a:rPr lang="zh-CN" altLang="en-US">
                    <a:noFill/>
                  </a:rPr>
                  <a:t> </a:t>
                </a:r>
              </a:p>
            </p:txBody>
          </p:sp>
        </mc:Fallback>
      </mc:AlternateContent>
      <p:sp>
        <p:nvSpPr>
          <p:cNvPr id="3" name="QO_9_BD.157_1#0ad86f1c5?vcp=1&amp;pid=c45e78280&amp;color=0,0,0&amp;vtp=1&amp;bbb=1"/>
          <p:cNvSpPr/>
          <p:nvPr/>
        </p:nvSpPr>
        <p:spPr>
          <a:xfrm>
            <a:off x="502920" y="4235198"/>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6.你觉得祝允哲是岳飞的知己吗？请结合三则材料简要阐述。（6分）</a:t>
            </a:r>
            <a:endParaRPr lang="en-US" altLang="zh-CN" sz="1800" dirty="0"/>
          </a:p>
        </p:txBody>
      </p:sp>
      <p:sp>
        <p:nvSpPr>
          <p:cNvPr id="4" name="QO_9_AN.158_1#0ad86f1c5?vcp=1&amp;pid=c45e78280&amp;color=0,0,0&amp;vtp=1&amp;bbb=1&amp;hb=1"/>
          <p:cNvSpPr/>
          <p:nvPr/>
        </p:nvSpPr>
        <p:spPr>
          <a:xfrm>
            <a:off x="502920" y="4643884"/>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是。①岳飞心情郁结之时能写词给祝允哲，向他倾诉。而祝允哲也明白岳飞心中所想，</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及时给予安慰，</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鼓励对方</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“扫荡登金銮，朝天阙”；②岳飞蒙冤入狱时，祝允哲上书皇帝力保岳飞之清白；</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③祝允哲甘愿以七十</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口家眷做担保</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，力荐岳飞父子重回战场，是为生死之交，可谓知己。（6分）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159_1#bf88b87b3?sp=1&amp;vcp=1&amp;pid=c45e78280&amp;color=0,0,0&amp;vtp=1&amp;bt=1&amp;bbb=1"/>
          <p:cNvSpPr/>
          <p:nvPr/>
        </p:nvSpPr>
        <p:spPr>
          <a:xfrm>
            <a:off x="502920" y="97095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7.小组同学准备撰写小论文，请你根据提示，完成写作提纲。（11分）</a:t>
            </a:r>
            <a:endParaRPr lang="en-US" altLang="zh-CN" sz="1800" dirty="0"/>
          </a:p>
        </p:txBody>
      </p:sp>
      <p:pic>
        <p:nvPicPr>
          <p:cNvPr id="3" name="QO_9_BD.159_2#bf88b87b3?vcp=1&amp;pid=c45e7828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35863" y="1452411"/>
            <a:ext cx="7117226" cy="48893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BD.160_1#c34396161?sp=1&amp;vcp=1&amp;pid=bf88b87b3&amp;color=0,0,0&amp;vtp=1&amp;bt=1&amp;bbb=1"/>
          <p:cNvSpPr/>
          <p:nvPr/>
        </p:nvSpPr>
        <p:spPr>
          <a:xfrm>
            <a:off x="502920" y="2023684"/>
            <a:ext cx="11183112" cy="7734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（1）从以下备选人物中选取两位，引用其诗文，仿照画线句，在①②处续写，使之构成一组排比句。（2分）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备选人物】杜甫、韩愈、范仲淹、辛弃疾、文天祥、张养浩、夏完淳、秋瑾</a:t>
            </a:r>
            <a:endParaRPr lang="en-US" altLang="zh-CN" sz="1800" dirty="0"/>
          </a:p>
        </p:txBody>
      </p:sp>
      <p:sp>
        <p:nvSpPr>
          <p:cNvPr id="3" name="QO_10_AN.161_1#c34396161?vcp=1&amp;pid=bf88b87b3&amp;color=0,0,0&amp;vtp=1&amp;bbb=1&amp;hb=1"/>
          <p:cNvSpPr/>
          <p:nvPr/>
        </p:nvSpPr>
        <p:spPr>
          <a:xfrm>
            <a:off x="502920" y="284867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①【示例】“安得广厦千万间，大庇天下寒士俱欢颜”，杜甫推己及人、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无私忘我的呐喊是家国情怀</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“先天下之忧而忧，后天下之乐而乐”，范仲淹对古仁人思想的追随是家国情怀（2分）</a:t>
            </a:r>
            <a:endParaRPr lang="en-US" altLang="zh-CN" dirty="0"/>
          </a:p>
        </p:txBody>
      </p:sp>
      <p:sp>
        <p:nvSpPr>
          <p:cNvPr id="4" name="QO_10_BD.162_1#d0304450c?vcp=1&amp;pid=bf88b87b3&amp;color=0,0,0&amp;vtp=1&amp;bbb=1"/>
          <p:cNvSpPr/>
          <p:nvPr/>
        </p:nvSpPr>
        <p:spPr>
          <a:xfrm>
            <a:off x="502920" y="366661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（2）请结合材料内容，在③④两处分别对岳飞、祝允哲的事例进行简要分析。（4分）</a:t>
            </a:r>
            <a:endParaRPr lang="en-US" altLang="zh-CN" sz="1800" dirty="0"/>
          </a:p>
        </p:txBody>
      </p:sp>
      <p:sp>
        <p:nvSpPr>
          <p:cNvPr id="5" name="QO_10_AN.163_1#d0304450c?vcp=1&amp;pid=bf88b87b3&amp;color=0,0,0&amp;vtp=1&amp;bbb=1&amp;hb=1"/>
          <p:cNvSpPr/>
          <p:nvPr/>
        </p:nvSpPr>
        <p:spPr>
          <a:xfrm>
            <a:off x="502920" y="407441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③岳飞面对靖康之耻，希望能直捣敌军巢穴，这是他建功立业的奋斗精神的具体表现。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④祝允哲虽是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手无缚鸡力”的一介文士，但在国家危急之时，他上疏力保良将，愿以全家七十口人的性命为担保</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，这是他匹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夫有责的担当精神的具体表现</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10_BD.164_1#73243081a?sp=1&amp;vcp=1&amp;pid=bf88b87b3&amp;color=0,0,0&amp;vtp=1&amp;bt=1&amp;bbb=1"/>
          <p:cNvSpPr/>
          <p:nvPr/>
        </p:nvSpPr>
        <p:spPr>
          <a:xfrm>
            <a:off x="502920" y="1808831"/>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（3）请在⑤处增加一个分论点，并从下列名著人物中任选一个，结合其事迹进行简要分析，写在⑥处。（5分）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.水生嫂（《白洋淀纪事》）</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B.江姐（《红岩》）</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C.朱德（《红星照耀中国》）</a:t>
            </a:r>
            <a:endParaRPr lang="en-US" altLang="zh-CN" sz="1800" dirty="0"/>
          </a:p>
        </p:txBody>
      </p:sp>
      <p:sp>
        <p:nvSpPr>
          <p:cNvPr id="3" name="QO_10_AN.165_1#73243081a?vcp=1&amp;pid=bf88b87b3&amp;color=0,0,0&amp;vtp=1&amp;bbb=1&amp;hb=1"/>
          <p:cNvSpPr/>
          <p:nvPr/>
        </p:nvSpPr>
        <p:spPr>
          <a:xfrm>
            <a:off x="502920" y="2636998"/>
            <a:ext cx="11183112" cy="28687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【示例一】⑤表现为舍小家为大家的宽广胸怀</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⑥以《白洋淀纪事》中的水生嫂为例。她贤惠、温柔，</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孝敬老人，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体贴丈夫</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，当她知道丈夫报名参军时，虽然心疼丈夫，但仍欣然同意，并为丈夫准备好行装。</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示例二】⑤表现为视死如归的献身精神</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⑥以《红岩》中的江姐为例。她为掩护同志，挺身而出，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虽被捕入狱，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遭受非人的折磨</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，但仍坚守信仰，视死如归。</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示例三】⑤表现为人民至上的革命情怀</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⑥以《红星照耀中国》中的朱德为例。他爱护部下，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与士兵同甘共苦，</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帮助农民们种庄稼</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；长征途中，他把马让给走累了的同志，自己却大部分时间步行；他身先士卒</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，打仗时总在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前线指挥</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94929670.fixed?vcp=1&amp;pid=a0707f146&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全国真题检测练</a:t>
            </a:r>
            <a:endParaRPr lang="en-US" altLang="zh-CN" sz="54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687d4afb.fixed?vcp=1&amp;pid=a0707f146&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浙江真题诊断练</a:t>
            </a:r>
            <a:endParaRPr lang="en-US" altLang="zh-CN" sz="5400" dirty="0"/>
          </a:p>
        </p:txBody>
      </p:sp>
    </p:spTree>
  </p:cSld>
  <p:clrMapOvr>
    <a:masterClrMapping/>
  </p:clrMapOvr>
  <p:transition>
    <p:split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9615159e5?vcp=1&amp;pid=724f4cfae&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［2024江苏苏州中考］</a:t>
            </a:r>
            <a:endParaRPr lang="en-US" altLang="zh-CN" sz="2400" dirty="0"/>
          </a:p>
        </p:txBody>
      </p:sp>
      <mc:AlternateContent xmlns:mc="http://schemas.openxmlformats.org/markup-compatibility/2006">
        <mc:Choice xmlns:a14="http://schemas.microsoft.com/office/drawing/2010/main" Requires="a14">
          <p:sp>
            <p:nvSpPr>
              <p:cNvPr id="3" name="QM_7_BD.180_1#2975cb1ac?vcp=1&amp;pid=9615159e5&amp;color=0,0,0&amp;vtp=1&amp;bbb=1&amp;hb=1"/>
              <p:cNvSpPr/>
              <p:nvPr/>
            </p:nvSpPr>
            <p:spPr>
              <a:xfrm>
                <a:off x="502920" y="1270000"/>
                <a:ext cx="11183112" cy="5151755"/>
              </a:xfrm>
              <a:prstGeom prst="rect">
                <a:avLst/>
              </a:prstGeom>
              <a:noFill/>
            </p:spPr>
            <p:txBody>
              <a:bodyPr wrap="none" lIns="0" tIns="0" rIns="0" bIns="0" rtlCol="0" anchor="t"/>
              <a:lstStyle/>
              <a:p>
                <a:pPr algn="ctr" latinLnBrk="1">
                  <a:lnSpc>
                    <a:spcPts val="28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游虎丘以望后五日</a:t>
                </a:r>
                <a:endParaRPr lang="en-US" altLang="zh-CN" sz="1800" dirty="0"/>
              </a:p>
              <a:p>
                <a:pPr algn="ctr" latinLnBrk="1">
                  <a:lnSpc>
                    <a:spcPts val="28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明］王士性</a:t>
                </a:r>
                <a:endParaRPr lang="en-US" altLang="zh-CN" sz="1800" dirty="0"/>
              </a:p>
              <a:p>
                <a:pPr latinLnBrk="1">
                  <a:lnSpc>
                    <a:spcPts val="37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虎丘者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吴王阖闾葬以扁诸之剑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白虎之气腾上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而见怪于秦皇也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墓今不知其处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或曰浮图</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剑池下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剑池两崖如裂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侧立十仞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盖石溜天成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寒泉出其窦</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而停滀焉</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墓不当在其下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意浮图者近之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28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自阊门买舟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五里即达寺门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酌憨憨泉坐吴王试剑石摩挲石缝为凝睇而沉思久之</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则清泉白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龂腭</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益奇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钜坂</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可罗胡床百座</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号千人石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石咬水处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为白莲池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近池而灌莽塞焉者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为清远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道士放鹤涧</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循涧上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登大雄阁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右行过剑池石梁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望浮图而息焉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复下可中亭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观生公点头石</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上而尝陆羽泉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石窦似慧山</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而味劣之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7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此地游踪成市</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要以秋月为胜</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千人石古株轮囷</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把酒问月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醉而枕之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仰视碧落</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⑥</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垂垂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固恍如乘槎</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⑦</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泛斗牛</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⑧</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渚也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若上浮图之巅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苍然平楚</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远瞰湖天内捧一轮月色遍照苏州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又昔人所称绝景云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28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选自《王士性集》,有删减）</a:t>
                </a:r>
                <a:endParaRPr lang="en-US" altLang="zh-CN" sz="1800" dirty="0"/>
              </a:p>
              <a:p>
                <a:pPr latinLnBrk="1">
                  <a:lnSpc>
                    <a:spcPts val="2800"/>
                  </a:lnSpc>
                </a:pPr>
                <a:r>
                  <a:rPr lang="en-US" altLang="zh-CN"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①浮图：佛塔。②窦：洞。③龂腭（yín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è）:像露齿的样子。④钜坂：坚硬的坡石。⑤轮囷（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qūn）:</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盘绕高大</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。⑥碧落：天空。⑦槎：木筏。⑧斗牛：天上的星宿名。</a:t>
                </a:r>
                <a:endParaRPr lang="en-US" altLang="zh-CN" dirty="0"/>
              </a:p>
            </p:txBody>
          </p:sp>
        </mc:Choice>
        <mc:Fallback>
          <p:sp>
            <p:nvSpPr>
              <p:cNvPr id="3" name="QM_7_BD.180_1#2975cb1ac?vcp=1&amp;pid=9615159e5&amp;color=0,0,0&amp;vtp=1&amp;bbb=1&amp;hb=1"/>
              <p:cNvSpPr>
                <a:spLocks noRot="1" noChangeAspect="1" noMove="1" noResize="1" noEditPoints="1" noAdjustHandles="1" noChangeArrowheads="1" noChangeShapeType="1" noTextEdit="1"/>
              </p:cNvSpPr>
              <p:nvPr/>
            </p:nvSpPr>
            <p:spPr>
              <a:xfrm>
                <a:off x="502920" y="1270000"/>
                <a:ext cx="11183112" cy="5151755"/>
              </a:xfrm>
              <a:prstGeom prst="rect">
                <a:avLst/>
              </a:prstGeom>
              <a:blipFill rotWithShape="1">
                <a:blip r:embed="rId1"/>
                <a:stretch>
                  <a:fillRect r="-470" b="-579"/>
                </a:stretch>
              </a:blipFill>
            </p:spPr>
            <p:txBody>
              <a:bodyPr/>
              <a:lstStyle/>
              <a:p>
                <a:r>
                  <a:rPr lang="zh-CN" altLang="en-US">
                    <a:noFill/>
                  </a:rPr>
                  <a:t> </a:t>
                </a:r>
              </a:p>
            </p:txBody>
          </p:sp>
        </mc:Fallback>
      </mc:AlternateContent>
      <p:sp>
        <p:nvSpPr>
          <p:cNvPr id="4" name="QM_7_BD.180_1#2975cb1ac?vcp=1&amp;pid=9615159e5&amp;color=0,0,0&amp;vtp=1&amp;bbb=1&amp;hb=1&amp;zzd= 5"/>
          <p:cNvSpPr/>
          <p:nvPr/>
        </p:nvSpPr>
        <p:spPr>
          <a:xfrm>
            <a:off x="9513601" y="24130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7_BD.180_1#2975cb1ac?vcp=1&amp;pid=9615159e5&amp;color=0,0,0&amp;vtp=1&amp;bbb=1&amp;hb=1&amp;zzd= 6"/>
          <p:cNvSpPr/>
          <p:nvPr/>
        </p:nvSpPr>
        <p:spPr>
          <a:xfrm>
            <a:off x="8608664" y="28829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7_BD.180_1#2975cb1ac?vcp=1&amp;pid=9615159e5&amp;color=0,0,0&amp;vtp=1&amp;bbb=1&amp;hb=1&amp;zzd= 9"/>
          <p:cNvSpPr/>
          <p:nvPr/>
        </p:nvSpPr>
        <p:spPr>
          <a:xfrm>
            <a:off x="1750664" y="37084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M_7_BD.180_1#2975cb1ac?vcp=1&amp;pid=9615159e5&amp;color=0,0,0&amp;vtp=1&amp;bbb=1&amp;hb=1&amp;zzd= 13"/>
          <p:cNvSpPr/>
          <p:nvPr/>
        </p:nvSpPr>
        <p:spPr>
          <a:xfrm>
            <a:off x="3798602" y="48895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7_BD.180_2#2975cb1ac?vcp=1&amp;pid=9615159e5&amp;color=0,0,0&amp;mp=1&amp;vtp=1&amp;bt=1&amp;bbb=1"/>
              <p:cNvSpPr/>
              <p:nvPr/>
            </p:nvSpPr>
            <p:spPr>
              <a:xfrm>
                <a:off x="502920" y="978283"/>
                <a:ext cx="11183112" cy="20275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虎</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丘</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寺</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唐］张籍</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月登楼海气昏</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剑池无底浸云根</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僧只恐山移去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日暮先教锁寺门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①海气昏：水汽迷蒙。②云根：深山云起的地方。</a:t>
                </a:r>
                <a:endParaRPr lang="en-US" altLang="zh-CN" sz="1800" dirty="0"/>
              </a:p>
            </p:txBody>
          </p:sp>
        </mc:Choice>
        <mc:Fallback>
          <p:sp>
            <p:nvSpPr>
              <p:cNvPr id="2" name="QM_7_BD.180_2#2975cb1ac?vcp=1&amp;pid=9615159e5&amp;color=0,0,0&amp;mp=1&amp;vtp=1&amp;bt=1&amp;bbb=1"/>
              <p:cNvSpPr>
                <a:spLocks noRot="1" noChangeAspect="1" noMove="1" noResize="1" noEditPoints="1" noAdjustHandles="1" noChangeArrowheads="1" noChangeShapeType="1" noTextEdit="1"/>
              </p:cNvSpPr>
              <p:nvPr/>
            </p:nvSpPr>
            <p:spPr>
              <a:xfrm>
                <a:off x="502920" y="978283"/>
                <a:ext cx="11183112" cy="2027555"/>
              </a:xfrm>
              <a:prstGeom prst="rect">
                <a:avLst/>
              </a:prstGeom>
              <a:blipFill rotWithShape="1">
                <a:blip r:embed="rId1"/>
                <a:stretch>
                  <a:fillRect t="-19" r="1" b="-2079"/>
                </a:stretch>
              </a:blipFill>
            </p:spPr>
            <p:txBody>
              <a:bodyPr/>
              <a:lstStyle/>
              <a:p>
                <a:r>
                  <a:rPr lang="zh-CN" altLang="en-US">
                    <a:noFill/>
                  </a:rPr>
                  <a:t> </a:t>
                </a:r>
              </a:p>
            </p:txBody>
          </p:sp>
        </mc:Fallback>
      </mc:AlternateContent>
      <p:sp>
        <p:nvSpPr>
          <p:cNvPr id="3" name="QB_8_BD.181_1#57125b418?sp=1&amp;vcp=1&amp;pid=2975cb1ac&amp;color=0,0,0&amp;vtp=1&amp;bbb=1"/>
          <p:cNvSpPr/>
          <p:nvPr/>
        </p:nvSpPr>
        <p:spPr>
          <a:xfrm>
            <a:off x="502920" y="3015808"/>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1.根据提示，解释加点词的意思。（4分）</a:t>
            </a:r>
            <a:endParaRPr lang="en-US" altLang="zh-CN" sz="1800" dirty="0"/>
          </a:p>
        </p:txBody>
      </p:sp>
      <p:graphicFrame>
        <p:nvGraphicFramePr>
          <p:cNvPr id="90" name="QB_8_BD.181_2#57125b418?colgroup=6,27,13&amp;vcp=1&amp;pid=2975cb1ac&amp;color=0,0,0&amp;vtp=1&amp;bbb=1&amp;hb=1"/>
          <p:cNvGraphicFramePr>
            <a:graphicFrameLocks noGrp="1"/>
          </p:cNvGraphicFramePr>
          <p:nvPr/>
        </p:nvGraphicFramePr>
        <p:xfrm>
          <a:off x="502920" y="3507488"/>
          <a:ext cx="11146536" cy="2664842"/>
        </p:xfrm>
        <a:graphic>
          <a:graphicData uri="http://schemas.openxmlformats.org/drawingml/2006/table">
            <a:tbl>
              <a:tblPr/>
              <a:tblGrid>
                <a:gridCol w="1581912"/>
                <a:gridCol w="6400800"/>
                <a:gridCol w="3163824"/>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文言词句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方法提示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或曰浮图下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［语境分析法］上一句为“墓今不知其处”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墓不当在其下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［课内迁移法］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当立者乃公子扶苏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（《陈涉世家》）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龂腭益奇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［成语关联法］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精益求精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15949">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要以秋月为胜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［查阅词典法］①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经得住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胜利</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美好</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超过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8_AN.182_1#57125b418.blank?vcp=1&amp;pid=2975cb1ac&amp;color=0,0,0&amp;vpa=47&amp;vtp=1&amp;bbb=1"/>
          <p:cNvSpPr/>
          <p:nvPr/>
        </p:nvSpPr>
        <p:spPr>
          <a:xfrm>
            <a:off x="9134688" y="3882868"/>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有人</a:t>
            </a:r>
            <a:endParaRPr lang="en-US" altLang="zh-CN" dirty="0"/>
          </a:p>
        </p:txBody>
      </p:sp>
      <p:sp>
        <p:nvSpPr>
          <p:cNvPr id="6" name="QB_8_AN.183_1#57125b418.blank?vcp=1&amp;pid=2975cb1ac&amp;color=0,0,0&amp;vpa=48&amp;vtp=1&amp;bbb=1"/>
          <p:cNvSpPr/>
          <p:nvPr/>
        </p:nvSpPr>
        <p:spPr>
          <a:xfrm>
            <a:off x="9134688" y="4271204"/>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应当</a:t>
            </a:r>
            <a:endParaRPr lang="en-US" altLang="zh-CN" dirty="0"/>
          </a:p>
        </p:txBody>
      </p:sp>
      <p:sp>
        <p:nvSpPr>
          <p:cNvPr id="7" name="QB_8_AN.184_1#57125b418.blank?vcp=1&amp;pid=2975cb1ac&amp;color=0,0,0&amp;vpa=49&amp;vtp=1&amp;bbb=1"/>
          <p:cNvSpPr/>
          <p:nvPr/>
        </p:nvSpPr>
        <p:spPr>
          <a:xfrm>
            <a:off x="9134688" y="4658046"/>
            <a:ext cx="6238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更加</a:t>
            </a:r>
            <a:endParaRPr lang="en-US" altLang="zh-CN" dirty="0"/>
          </a:p>
        </p:txBody>
      </p:sp>
      <p:sp>
        <p:nvSpPr>
          <p:cNvPr id="8" name="QB_8_AN.185_1#57125b418.blank?vcp=1&amp;pid=2975cb1ac&amp;color=0,0,0&amp;vpa=50&amp;vtp=1&amp;bbb=1"/>
          <p:cNvSpPr/>
          <p:nvPr/>
        </p:nvSpPr>
        <p:spPr>
          <a:xfrm>
            <a:off x="8563188" y="5429825"/>
            <a:ext cx="24526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③（每题1分，共4分）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186_1#75290330f?vcp=1&amp;pid=2975cb1ac&amp;color=0,0,0&amp;vtp=1&amp;bt=1&amp;bbb=1"/>
          <p:cNvSpPr/>
          <p:nvPr/>
        </p:nvSpPr>
        <p:spPr>
          <a:xfrm>
            <a:off x="502920" y="1810039"/>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2.用“/”给文中画波浪线句子标出朗读停顿，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3" name="QC_8_AN.187_1#75290330f.bracket?vcp=1&amp;pid=2975cb1ac&amp;color=0,0,0&amp;vpa=51&amp;vtp=1"/>
          <p:cNvSpPr/>
          <p:nvPr/>
        </p:nvSpPr>
        <p:spPr>
          <a:xfrm>
            <a:off x="6382226" y="1796704"/>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8_BD.188_1#75290330f.choices?vcp=1&amp;pid=2975cb1ac&amp;color=0,0,0&amp;vtp=1&amp;bbb=1"/>
          <p:cNvSpPr/>
          <p:nvPr/>
        </p:nvSpPr>
        <p:spPr>
          <a:xfrm>
            <a:off x="502920" y="2217582"/>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A.酌憨憨泉坐吴/王试剑石摩挲/石缝为凝睇而沉思/久之。</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.酌憨憨泉/坐吴王试剑石摩挲/石缝为凝睇而沉思/久之。</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.酌憨憨泉/坐吴王试剑石/摩挲石缝/为凝睇而沉思久之。</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.酌憨憨泉坐吴/王试剑石/摩挲石缝/为凝睇而沉思久之。</a:t>
            </a:r>
            <a:endParaRPr lang="en-US" altLang="zh-CN" sz="1800" dirty="0"/>
          </a:p>
        </p:txBody>
      </p:sp>
      <p:sp>
        <p:nvSpPr>
          <p:cNvPr id="5" name="QC_8_AS.189_1#75290330f?vcp=1&amp;pid=2975cb1ac&amp;color=0,0,0&amp;vtp=1&amp;bbb=1&amp;hb=1"/>
          <p:cNvSpPr/>
          <p:nvPr/>
        </p:nvSpPr>
        <p:spPr>
          <a:xfrm>
            <a:off x="502920" y="3865596"/>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本题考查文言文断句的能力。画线句中“酌憨憨泉”是一个动宾短语，表示完整的动作，</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应独立成句。</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坐吴王试剑石”中，“坐”是动词，“吴王试剑石”是“坐”的宾语，“坐吴王试剑石”也是一个独立的部分</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，该句前</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后需要断开</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。“摩挲石缝”写坐在石头上的人摩挲石头的缝隙，该句前后需要断开。“为凝睇而沉思久之</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”是一个</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完整的表述</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，是在上一个动作之后的又一个动作，因此应该作为一个整体。据此断句即可。</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90_1#06783e7e9?vcp=1&amp;pid=2975cb1ac&amp;color=0,0,0&amp;vtp=1&amp;bt=1&amp;bbb=1&amp;hb=1"/>
          <p:cNvSpPr/>
          <p:nvPr/>
        </p:nvSpPr>
        <p:spPr>
          <a:xfrm>
            <a:off x="502920" y="181667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3.“剑池无底浸云根”中的“浸”字，有的版本作“镇”字。你觉得哪个字更贴合诗意?请联系诗、文的相关内容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，陈述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3" name="QO_8_AN.191_1#06783e7e9?vcp=1&amp;pid=2975cb1ac&amp;color=0,0,0&amp;vtp=1&amp;bbb=1&amp;hb=1"/>
          <p:cNvSpPr/>
          <p:nvPr/>
        </p:nvSpPr>
        <p:spPr>
          <a:xfrm>
            <a:off x="502920" y="264185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【示例一】“浸”更好。“浸”有浸泡之意，形象地写出了山石没于剑池水中的景象，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突出了剑池水深而清的特点，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给人一种宁静</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、幽美之感。</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示例二】“镇”更好。“镇”有压的意思，写出了剑池崖壁侧立池上的气势，突出了剑池崖高水深</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，给人以庄严</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之感</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。（言之成理，意对即可，3分）</a:t>
            </a:r>
            <a:endParaRPr lang="en-US" altLang="zh-CN" dirty="0"/>
          </a:p>
        </p:txBody>
      </p:sp>
      <p:sp>
        <p:nvSpPr>
          <p:cNvPr id="4" name="QO_8_BD.192_1#00006ccb3?vcp=1&amp;pid=2975cb1ac&amp;color=0,0,0&amp;vtp=1&amp;bbb=1"/>
          <p:cNvSpPr/>
          <p:nvPr/>
        </p:nvSpPr>
        <p:spPr>
          <a:xfrm>
            <a:off x="502920" y="429082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4.山并不会移动，但作者却故意说老僧是因担心山移去而锁寺门。请结合全诗说说作者为什么这样写。（3分）</a:t>
            </a:r>
            <a:endParaRPr lang="en-US" altLang="zh-CN" sz="1800" dirty="0"/>
          </a:p>
        </p:txBody>
      </p:sp>
      <p:sp>
        <p:nvSpPr>
          <p:cNvPr id="5" name="QO_8_AN.193_1#00006ccb3?vcp=1&amp;pid=2975cb1ac&amp;color=0,0,0&amp;vtp=1&amp;bbb=1&amp;hb=1"/>
          <p:cNvSpPr/>
          <p:nvPr/>
        </p:nvSpPr>
        <p:spPr>
          <a:xfrm>
            <a:off x="502920" y="4698621"/>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老僧锁门是日常动作，作者却故意说老僧是因为怕风景幽美的虎丘山离去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，含蓄诙谐地表达对虎丘寺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风景的喜爱与赞美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。（意对即可，3分）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wipe(left)">
                                      <p:cBhvr>
                                        <p:cTn id="24" dur="500"/>
                                        <p:tgtEl>
                                          <p:spTgt spid="5">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500"/>
                                        <p:tgtEl>
                                          <p:spTgt spid="5">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wipe(left)">
                                      <p:cBhvr>
                                        <p:cTn id="3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94_1#5b57e3bcf?vcp=1&amp;pid=2975cb1ac&amp;color=0,0,0&amp;vtp=1&amp;bt=1&amp;bbb=1"/>
          <p:cNvSpPr/>
          <p:nvPr/>
        </p:nvSpPr>
        <p:spPr>
          <a:xfrm>
            <a:off x="502920" y="111477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5.把文中画直线的句子翻译成现代汉语。（4分）</a:t>
            </a:r>
            <a:endParaRPr lang="en-US" altLang="zh-CN" sz="1800" dirty="0"/>
          </a:p>
        </p:txBody>
      </p:sp>
      <p:sp>
        <p:nvSpPr>
          <p:cNvPr id="3" name="QO_9_BD.195_1#a8a323601?vcp=1&amp;pid=5b57e3bcf&amp;color=0,0,0&amp;vtp=1&amp;bbb=1"/>
          <p:cNvSpPr/>
          <p:nvPr/>
        </p:nvSpPr>
        <p:spPr>
          <a:xfrm>
            <a:off x="502920" y="151120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可罗胡床百座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号千人石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O_9_AN.196_1#a8a323601?vcp=1&amp;pid=5b57e3bcf&amp;color=0,0,0&amp;vtp=1&amp;bbb=1"/>
          <p:cNvSpPr/>
          <p:nvPr/>
        </p:nvSpPr>
        <p:spPr>
          <a:xfrm>
            <a:off x="502920" y="1916971"/>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（坡石）可以排列几百座胡床，称作千人石。</a:t>
            </a:r>
            <a:endParaRPr lang="en-US" altLang="zh-CN" sz="1800" dirty="0"/>
          </a:p>
        </p:txBody>
      </p:sp>
      <p:sp>
        <p:nvSpPr>
          <p:cNvPr id="5" name="QO_9_BD.197_1#d8decd8d6?vcp=1&amp;pid=5b57e3bcf&amp;color=0,0,0&amp;vtp=1&amp;bbb=1"/>
          <p:cNvSpPr/>
          <p:nvPr/>
        </p:nvSpPr>
        <p:spPr>
          <a:xfrm>
            <a:off x="502920" y="232273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又昔人所称绝景云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6" name="QO_9_AN.198_1#d8decd8d6?vcp=1&amp;pid=5b57e3bcf&amp;color=0,0,0&amp;vtp=1&amp;bbb=1"/>
          <p:cNvSpPr/>
          <p:nvPr/>
        </p:nvSpPr>
        <p:spPr>
          <a:xfrm>
            <a:off x="502920" y="2728501"/>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（这）又是以前的人所称赞的极为美妙的景色。（4分）</a:t>
            </a:r>
            <a:endParaRPr lang="en-US" altLang="zh-CN" sz="1800" dirty="0"/>
          </a:p>
        </p:txBody>
      </p:sp>
      <p:sp>
        <p:nvSpPr>
          <p:cNvPr id="7" name="QO_8_BD.199_1#b85b76d7f?sp=1&amp;vcp=1&amp;pid=2975cb1ac&amp;color=0,0,0&amp;vtp=1&amp;bbb=1&amp;hb=1"/>
          <p:cNvSpPr/>
          <p:nvPr/>
        </p:nvSpPr>
        <p:spPr>
          <a:xfrm>
            <a:off x="502920" y="3139283"/>
            <a:ext cx="11183112" cy="11925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6.不同人望月有不同的感受。结合《游虎丘以望后五日》《虎丘寺》中相关句子与链接材料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，简述望月这一行为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会给人带来哪些感悟或收获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链接材料】</a:t>
            </a:r>
            <a:endParaRPr lang="en-US" altLang="zh-CN" dirty="0"/>
          </a:p>
        </p:txBody>
      </p:sp>
      <p:graphicFrame>
        <p:nvGraphicFramePr>
          <p:cNvPr id="93" name="QO_8_BD.199_2#b85b76d7f?colgroup=48&amp;vcp=1&amp;pid=2975cb1ac&amp;color=0,0,0&amp;vtp=1&amp;bbb=1"/>
          <p:cNvGraphicFramePr>
            <a:graphicFrameLocks noGrp="1"/>
          </p:cNvGraphicFramePr>
          <p:nvPr/>
        </p:nvGraphicFramePr>
        <p:xfrm>
          <a:off x="502920" y="4463893"/>
          <a:ext cx="11164824" cy="756158"/>
        </p:xfrm>
        <a:graphic>
          <a:graphicData uri="http://schemas.openxmlformats.org/drawingml/2006/table">
            <a:tbl>
              <a:tblPr/>
              <a:tblGrid>
                <a:gridCol w="11164824"/>
              </a:tblGrid>
              <a:tr h="756158">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露从今夜白</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月是故乡明</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——杜甫《月夜忆舍弟》</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人有悲欢离合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月有阴晴圆缺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此事古难全</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——苏轼《水调歌头（明月几时有）》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9" name="QO_8_AN.200_1#b85b76d7f?vcp=1&amp;pid=2975cb1ac&amp;color=0,0,0&amp;vtp=1&amp;bbb=1&amp;hb=1"/>
          <p:cNvSpPr/>
          <p:nvPr/>
        </p:nvSpPr>
        <p:spPr>
          <a:xfrm>
            <a:off x="502920" y="5352893"/>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望月时可以欣赏到美景，从而获得审美体验；月亮引人遐想，望月令人产生丰富想象；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望月寄托情感，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抒发思念之情</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；望月发现自然规律，收获人生启迪。（意对即可，4分）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wipe(left)">
                                      <p:cBhvr>
                                        <p:cTn id="2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9"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9fc8a30d0?vcp=1&amp;pid=724f4cfae&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［2024江苏连云港中考］</a:t>
            </a:r>
            <a:endParaRPr lang="en-US" altLang="zh-CN" sz="2400" dirty="0"/>
          </a:p>
        </p:txBody>
      </p:sp>
      <p:sp>
        <p:nvSpPr>
          <p:cNvPr id="3" name="QM_7_BD.201_1#e0a164fb0?vcp=1&amp;pid=9fc8a30d0&amp;color=0,0,0&amp;vtp=1&amp;bbb=1&amp;hb=1"/>
          <p:cNvSpPr/>
          <p:nvPr/>
        </p:nvSpPr>
        <p:spPr>
          <a:xfrm>
            <a:off x="502920" y="1270000"/>
            <a:ext cx="11183112" cy="5218430"/>
          </a:xfrm>
          <a:prstGeom prst="rect">
            <a:avLst/>
          </a:prstGeom>
          <a:noFill/>
        </p:spPr>
        <p:txBody>
          <a:bodyPr wrap="none" lIns="0" tIns="0" rIns="0" bIns="0" rtlCol="0" anchor="t"/>
          <a:lstStyle/>
          <a:p>
            <a:pPr algn="ctr" latinLnBrk="1">
              <a:lnSpc>
                <a:spcPts val="32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【甲】渔</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傲</a:t>
            </a:r>
            <a:endParaRPr lang="en-US" altLang="zh-CN" sz="1800" dirty="0"/>
          </a:p>
          <a:p>
            <a:pPr algn="ctr" latinLnBrk="1">
              <a:lnSpc>
                <a:spcPts val="32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清照</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天接云涛连晓雾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星河欲转千帆舞</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仿佛梦魂归帝所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闻天语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殷勤问我归何处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我报路长嗟日暮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学诗谩有惊人句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九万里风鹏正举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风休住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蓬舟吹取三山去</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2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选自《李清照集笺注》卷一</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上海古籍出版社2002年版）</a:t>
            </a:r>
            <a:endParaRPr lang="en-US" altLang="zh-CN" sz="1800" dirty="0"/>
          </a:p>
          <a:p>
            <a:pPr latinLnBrk="1">
              <a:lnSpc>
                <a:spcPts val="3200"/>
              </a:lnSpc>
            </a:pPr>
            <a:r>
              <a:rPr lang="en-US" altLang="zh-CN"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齐谐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志怪者也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之言曰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鹏之徙于南冥也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水击三千里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抟扶摇而上者九万里</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a:t>
            </a:r>
            <a:endParaRPr lang="en-US" altLang="zh-CN" sz="100" b="0" i="0" kern="0" spc="-9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以六月息者也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野马也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尘埃也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生物之以息相吹也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天之苍苍</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其正色邪</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其远而无所至极邪</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其视下也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若是则已矣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2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节选自《庄子集释》中华书局1961年版）</a:t>
            </a:r>
            <a:endParaRPr lang="en-US" altLang="zh-CN" sz="1800" dirty="0"/>
          </a:p>
          <a:p>
            <a:pPr latinLnBrk="1">
              <a:lnSpc>
                <a:spcPts val="3200"/>
              </a:lnSpc>
            </a:pPr>
            <a:r>
              <a:rPr lang="en-US" altLang="zh-CN"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孔子东游</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见两小儿辩斗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问其故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一儿曰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我以日始出时去人近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而日中时远也</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一儿以日初出</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而日中时近也</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一儿曰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日初出大如车盖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及日中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则如盘盂</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此不为远者小而近者大乎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一儿曰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日初</a:t>
            </a:r>
            <a:endPar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出沧沧凉凉及其日中如探汤此不为近者热而远者凉乎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孔子不能决也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两小儿笑曰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孰谓汝多知乎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节选自《列子集注·汤问篇》</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中华书局2018年版）</a:t>
            </a:r>
            <a:endParaRPr lang="en-US" altLang="zh-CN" dirty="0"/>
          </a:p>
        </p:txBody>
      </p:sp>
      <p:sp>
        <p:nvSpPr>
          <p:cNvPr id="4" name="QM_7_BD.201_1#e0a164fb0?vcp=1&amp;pid=9fc8a30d0&amp;color=0,0,0&amp;vtp=1&amp;bbb=1&amp;hb=1&amp;zzd= 11"/>
          <p:cNvSpPr/>
          <p:nvPr/>
        </p:nvSpPr>
        <p:spPr>
          <a:xfrm>
            <a:off x="3123915" y="36703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7_BD.201_1#e0a164fb0?vcp=1&amp;pid=9fc8a30d0&amp;color=0,0,0&amp;vtp=1&amp;bbb=1&amp;hb=1&amp;zzd= 11"/>
          <p:cNvSpPr/>
          <p:nvPr/>
        </p:nvSpPr>
        <p:spPr>
          <a:xfrm>
            <a:off x="11455115" y="36703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7_BD.201_1#e0a164fb0?vcp=1&amp;pid=9fc8a30d0&amp;color=0,0,0&amp;vtp=1&amp;bbb=1&amp;hb=1&amp;zzd= 19"/>
          <p:cNvSpPr/>
          <p:nvPr/>
        </p:nvSpPr>
        <p:spPr>
          <a:xfrm>
            <a:off x="6973601" y="61087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M_7_BD.201_1#e0a164fb0?vcp=1&amp;pid=9fc8a30d0&amp;color=0,0,0&amp;vtp=1&amp;bbb=1&amp;hb=1&amp;zzd= 19"/>
          <p:cNvSpPr/>
          <p:nvPr/>
        </p:nvSpPr>
        <p:spPr>
          <a:xfrm>
            <a:off x="10047001" y="61087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202_1#bdb125b6a?vcp=1&amp;pid=e0a164fb0&amp;color=0,0,0&amp;vtp=1&amp;bt=1&amp;bbb=1"/>
          <p:cNvSpPr/>
          <p:nvPr/>
        </p:nvSpPr>
        <p:spPr>
          <a:xfrm>
            <a:off x="502920" y="1394748"/>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7.下列对甲诗的理解和分析，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8_AN.203_1#bdb125b6a.bracket?vcp=1&amp;pid=e0a164fb0&amp;color=0,0,0&amp;vpa=52&amp;vtp=1"/>
          <p:cNvSpPr/>
          <p:nvPr/>
        </p:nvSpPr>
        <p:spPr>
          <a:xfrm>
            <a:off x="4972526" y="1381413"/>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8_BD.204_1#bdb125b6a.choices?vcp=1&amp;pid=e0a164fb0&amp;color=0,0,0&amp;vtp=1&amp;bbb=1&amp;hb=1"/>
          <p:cNvSpPr/>
          <p:nvPr/>
        </p:nvSpPr>
        <p:spPr>
          <a:xfrm>
            <a:off x="502920" y="1802292"/>
            <a:ext cx="11183112" cy="20305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A.词的上阕主要写实景，开头写天、云、雾、星河、千帆，展现出一幅辽阔、壮美的海天一色图卷。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境界开阔，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气势磅礴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.“路长嗟日暮”化用《离骚》诗意，感叹人生之路漫长修远，但是自己已至暮年。表达词人珍惜学习时光的紧迫感。</a:t>
            </a:r>
            <a:endParaRPr lang="en-US" altLang="zh-CN" sz="1800" spc="-50" dirty="0"/>
          </a:p>
          <a:p>
            <a:pPr latinLnBrk="1">
              <a:lnSpc>
                <a:spcPts val="3300"/>
              </a:lnSpc>
            </a:pPr>
            <a:r>
              <a:rPr lang="en-US" altLang="zh-CN"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.“九万里风鹏正举”借用庄子《逍遥游》中大鹏的形象，希望大鹏送自己去往海上仙山，体现词人消极避世的思想。</a:t>
            </a:r>
            <a:endParaRPr lang="en-US" altLang="zh-CN" sz="1800" spc="-5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.全词以人神对话为内容，将梦幻与生活、历史与现实有机结合起来，充分显示了词人性情中豪放不羁的一面。</a:t>
            </a:r>
            <a:endParaRPr lang="en-US" altLang="zh-CN" dirty="0"/>
          </a:p>
        </p:txBody>
      </p:sp>
      <p:sp>
        <p:nvSpPr>
          <p:cNvPr id="5" name="QC_8_AS.205_1#bdb125b6a?vcp=1&amp;pid=e0a164fb0&amp;color=0,0,0&amp;vtp=1&amp;bbb=1&amp;hb=1"/>
          <p:cNvSpPr/>
          <p:nvPr/>
        </p:nvSpPr>
        <p:spPr>
          <a:xfrm>
            <a:off x="502920" y="3869407"/>
            <a:ext cx="11183112" cy="20275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本题考查理解和分析诗歌内容的能力。A项，词的上阕主要写的是梦境，不是实景。B项</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，“珍惜学习</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时光的紧迫感</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”理解错误，“路长嗟日暮”传达出词人对日暮途远的叹息，</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反映了词人晚年孤独无依的痛苦经历，</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以及倾诉自己空有才华而遭逢不幸</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、奋力挣扎的苦闷。C项，“希望大鹏送自己去往海上仙山</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，体现词人消极避</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世的思想</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”理解错误，此句借庄子《逍遥游》中大鹏的形象，以喻腾飞之志</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，反映了词人对现实的厌弃和对美好</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境界的追求</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206_1#227622e11?vcp=1&amp;pid=e0a164fb0&amp;color=0,0,0&amp;vtp=1&amp;bt=1&amp;bbb=1"/>
          <p:cNvSpPr/>
          <p:nvPr/>
        </p:nvSpPr>
        <p:spPr>
          <a:xfrm>
            <a:off x="502920" y="203127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8.解释下列加点的词语。（4分）</a:t>
            </a:r>
            <a:endParaRPr lang="en-US" altLang="zh-CN" sz="1800" dirty="0"/>
          </a:p>
        </p:txBody>
      </p:sp>
      <p:sp>
        <p:nvSpPr>
          <p:cNvPr id="3" name="QB_9_BD.207_1#6ff6a9c9c?vcp=1&amp;pid=227622e11&amp;color=0,0,0&amp;vtp=1&amp;bbb=1"/>
          <p:cNvSpPr/>
          <p:nvPr/>
        </p:nvSpPr>
        <p:spPr>
          <a:xfrm>
            <a:off x="502920" y="2429734"/>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1）志怪者也</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（2）去以六月息者也</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（3）孔子不能决也</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（4）孰谓汝多知乎</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1800" dirty="0"/>
          </a:p>
        </p:txBody>
      </p:sp>
      <p:sp>
        <p:nvSpPr>
          <p:cNvPr id="4" name="QB_9_AN.208_1#6ff6a9c9c.blank?vcp=1&amp;pid=227622e11&amp;color=0,0,0&amp;vpa=53&amp;vtp=1&amp;bbb=1"/>
          <p:cNvSpPr/>
          <p:nvPr/>
        </p:nvSpPr>
        <p:spPr>
          <a:xfrm>
            <a:off x="1994376" y="2399254"/>
            <a:ext cx="623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记载</a:t>
            </a:r>
            <a:endParaRPr lang="en-US" altLang="zh-CN" dirty="0"/>
          </a:p>
        </p:txBody>
      </p:sp>
      <p:sp>
        <p:nvSpPr>
          <p:cNvPr id="6" name="QB_9_AN.210_1#6ff6a9c9c.blank?vcp=1&amp;pid=227622e11&amp;color=0,0,0&amp;vpa=54&amp;vtp=1&amp;bbb=1"/>
          <p:cNvSpPr/>
          <p:nvPr/>
        </p:nvSpPr>
        <p:spPr>
          <a:xfrm>
            <a:off x="2680176" y="2818354"/>
            <a:ext cx="623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离开</a:t>
            </a:r>
            <a:endParaRPr lang="en-US" altLang="zh-CN" dirty="0"/>
          </a:p>
        </p:txBody>
      </p:sp>
      <p:sp>
        <p:nvSpPr>
          <p:cNvPr id="8" name="QB_9_AN.212_1#6ff6a9c9c.blank?vcp=1&amp;pid=227622e11&amp;color=0,0,0&amp;vpa=55&amp;vtp=1&amp;bbb=1"/>
          <p:cNvSpPr/>
          <p:nvPr/>
        </p:nvSpPr>
        <p:spPr>
          <a:xfrm>
            <a:off x="2451576" y="3237454"/>
            <a:ext cx="13096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判定，决断</a:t>
            </a:r>
            <a:endParaRPr lang="en-US" altLang="zh-CN" dirty="0"/>
          </a:p>
        </p:txBody>
      </p:sp>
      <p:sp>
        <p:nvSpPr>
          <p:cNvPr id="10" name="QB_9_AN.214_1#6ff6a9c9c.blank?vcp=1&amp;pid=227622e11&amp;color=0,0,0&amp;vpa=56&amp;vtp=1&amp;bbb=1"/>
          <p:cNvSpPr/>
          <p:nvPr/>
        </p:nvSpPr>
        <p:spPr>
          <a:xfrm>
            <a:off x="2426176" y="3635599"/>
            <a:ext cx="365283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同“智”,智慧（每小题1分，共4分）</a:t>
            </a:r>
            <a:endParaRPr lang="en-US" altLang="zh-CN" dirty="0"/>
          </a:p>
        </p:txBody>
      </p:sp>
      <p:sp>
        <p:nvSpPr>
          <p:cNvPr id="11" name="QO_8_BD.215_1#796d798f8?sp=1&amp;vcp=1&amp;pid=e0a164fb0&amp;color=0,0,0&amp;vtp=1&amp;bbb=1"/>
          <p:cNvSpPr/>
          <p:nvPr/>
        </p:nvSpPr>
        <p:spPr>
          <a:xfrm>
            <a:off x="502920" y="4083719"/>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9.用斜线（/）给文中画波浪线的句子断句，限两处。（2分）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沧</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沧</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汤</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乎</a:t>
            </a:r>
            <a:endParaRPr lang="en-US" altLang="zh-CN" sz="1800" dirty="0"/>
          </a:p>
        </p:txBody>
      </p:sp>
      <p:sp>
        <p:nvSpPr>
          <p:cNvPr id="12" name="QO_8_AN.216_1#796d798f8?vcp=1&amp;pid=e0a164fb0&amp;color=0,0,0&amp;vtp=1&amp;bbb=1"/>
          <p:cNvSpPr/>
          <p:nvPr/>
        </p:nvSpPr>
        <p:spPr>
          <a:xfrm>
            <a:off x="502920" y="4898487"/>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日初出沧沧凉凉/及其日中如探汤/此不为近者热而远者凉乎（每处1分，共2分）</a:t>
            </a:r>
            <a:endParaRPr lang="en-US" altLang="zh-CN" sz="1800" dirty="0"/>
          </a:p>
        </p:txBody>
      </p:sp>
      <p:sp>
        <p:nvSpPr>
          <p:cNvPr id="13" name="QB_9_BD.207_1#6ff6a9c9c?vcp=1&amp;pid=227622e11&amp;color=0,0,0&amp;vtp=1&amp;bbb=1&amp;zzd= 1"/>
          <p:cNvSpPr/>
          <p:nvPr/>
        </p:nvSpPr>
        <p:spPr>
          <a:xfrm>
            <a:off x="1169702" y="281073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9_BD.207_1#6ff6a9c9c?vcp=1&amp;pid=227622e11&amp;color=0,0,0&amp;vtp=1&amp;bbb=1&amp;zzd= 2"/>
          <p:cNvSpPr/>
          <p:nvPr/>
        </p:nvSpPr>
        <p:spPr>
          <a:xfrm>
            <a:off x="1169702" y="322983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9_BD.207_1#6ff6a9c9c?vcp=1&amp;pid=227622e11&amp;color=0,0,0&amp;vtp=1&amp;bbb=1&amp;zzd= 3"/>
          <p:cNvSpPr/>
          <p:nvPr/>
        </p:nvSpPr>
        <p:spPr>
          <a:xfrm>
            <a:off x="2084102" y="364893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9_BD.207_1#6ff6a9c9c?vcp=1&amp;pid=227622e11&amp;color=0,0,0&amp;vtp=1&amp;bbb=1&amp;zzd= 4"/>
          <p:cNvSpPr/>
          <p:nvPr/>
        </p:nvSpPr>
        <p:spPr>
          <a:xfrm>
            <a:off x="2084102" y="403818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wipe(left)">
                                      <p:cBhvr>
                                        <p:cTn id="39" dur="500"/>
                                        <p:tgtEl>
                                          <p:spTgt spid="12">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wipe(left)">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217_1#10bd86583?vcp=1&amp;pid=e0a164fb0&amp;color=0,0,0&amp;vtp=1&amp;bt=1&amp;bbb=1"/>
          <p:cNvSpPr/>
          <p:nvPr/>
        </p:nvSpPr>
        <p:spPr>
          <a:xfrm>
            <a:off x="502920" y="183318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10.把文中画横线的句子翻译成现代汉语。（5分）</a:t>
            </a:r>
            <a:endParaRPr lang="en-US" altLang="zh-CN" sz="1800" dirty="0"/>
          </a:p>
        </p:txBody>
      </p:sp>
      <p:sp>
        <p:nvSpPr>
          <p:cNvPr id="3" name="QO_9_BD.218_1#569338486?vcp=1&amp;pid=10bd86583&amp;color=0,0,0&amp;vtp=1&amp;bbb=1"/>
          <p:cNvSpPr/>
          <p:nvPr/>
        </p:nvSpPr>
        <p:spPr>
          <a:xfrm>
            <a:off x="502920" y="222961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天之苍苍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其正色邪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其远而无所至极邪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O_9_AN.219_1#569338486?vcp=1&amp;pid=10bd86583&amp;color=0,0,0&amp;vtp=1&amp;bbb=1"/>
          <p:cNvSpPr/>
          <p:nvPr/>
        </p:nvSpPr>
        <p:spPr>
          <a:xfrm>
            <a:off x="502920" y="263537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天色湛蓝，是它真正的颜色吗？还是因为天空高远而看不到尽头呢？（3分）</a:t>
            </a:r>
            <a:endParaRPr lang="en-US" altLang="zh-CN" sz="1800" dirty="0"/>
          </a:p>
        </p:txBody>
      </p:sp>
      <p:sp>
        <p:nvSpPr>
          <p:cNvPr id="5" name="QO_9_BD.220_1#b1461ff2c?vcp=1&amp;pid=10bd86583&amp;color=0,0,0&amp;vtp=1&amp;bbb=1"/>
          <p:cNvSpPr/>
          <p:nvPr/>
        </p:nvSpPr>
        <p:spPr>
          <a:xfrm>
            <a:off x="502920" y="304114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一儿以日初出远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而日中时近也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6" name="QO_9_AN.221_1#b1461ff2c?vcp=1&amp;pid=10bd86583&amp;color=0,0,0&amp;vtp=1&amp;bbb=1"/>
          <p:cNvSpPr/>
          <p:nvPr/>
        </p:nvSpPr>
        <p:spPr>
          <a:xfrm>
            <a:off x="502920" y="344690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一个小孩认为太阳刚出来的时候距离人远，而到了正午距离人近。（2分）</a:t>
            </a:r>
            <a:endParaRPr lang="en-US" altLang="zh-CN" sz="1800" dirty="0"/>
          </a:p>
        </p:txBody>
      </p:sp>
      <p:sp>
        <p:nvSpPr>
          <p:cNvPr id="7" name="QO_8_BD.222_1#ffd00498d?vcp=1&amp;pid=e0a164fb0&amp;color=0,0,0&amp;vtp=1&amp;bbb=1"/>
          <p:cNvSpPr/>
          <p:nvPr/>
        </p:nvSpPr>
        <p:spPr>
          <a:xfrm>
            <a:off x="502920" y="381368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11.丙文中，两小儿辩的是怎样的问题?从他们的辩论和“孔子不能决”中，你读出了什么?（3分）</a:t>
            </a:r>
            <a:endParaRPr lang="en-US" altLang="zh-CN" sz="1800" dirty="0"/>
          </a:p>
        </p:txBody>
      </p:sp>
      <p:sp>
        <p:nvSpPr>
          <p:cNvPr id="8" name="QO_8_AN.223_1#ffd00498d?vcp=1&amp;pid=e0a164fb0&amp;color=0,0,0&amp;vtp=1&amp;bbb=1&amp;hb=1"/>
          <p:cNvSpPr/>
          <p:nvPr/>
        </p:nvSpPr>
        <p:spPr>
          <a:xfrm>
            <a:off x="502920" y="422237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两小儿就太阳距离地球远近的问题进行了辩论。他们的辩论反映出对自然现象的探求。“</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孔子不能决”,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表明即使是广闻博识的圣人也不是无所不知的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，还可以看出孔子对待知识的态度“知之为知之，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不知为不知”。</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wipe(left)">
                                      <p:cBhvr>
                                        <p:cTn id="29" dur="500"/>
                                        <p:tgtEl>
                                          <p:spTgt spid="8">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wipe(left)">
                                      <p:cBhvr>
                                        <p:cTn id="3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224_1#b2d22431b?vcp=1&amp;pid=e0a164fb0&amp;color=0,0,0&amp;mp=1&amp;vtp=1&amp;bt=1&amp;bbb=1&amp;hb=1"/>
          <p:cNvSpPr/>
          <p:nvPr/>
        </p:nvSpPr>
        <p:spPr>
          <a:xfrm>
            <a:off x="502920" y="265233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12.古人叩问苍天，寻找万物发展的情理，探索精神本原。这三篇诗文有情趣有理趣，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表现了古人的哲思和情怀，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请分享你的阅读收获</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3" name="QO_8_AN.225_1#b2d22431b?vcp=1&amp;pid=e0a164fb0&amp;color=0,0,0&amp;vtp=1&amp;bbb=1&amp;hb=1"/>
          <p:cNvSpPr/>
          <p:nvPr/>
        </p:nvSpPr>
        <p:spPr>
          <a:xfrm>
            <a:off x="502920" y="347751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这三篇诗文里有李清照对理想境界的向往与追求，有庄子对于相对空间位置的辩证思考</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，有两小儿对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自然现象的探求</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，既有哲学思考，又有生活情趣。从中我们可以学习到古人的探求精神</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、理性思考以及对精神</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境界的追求</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a2bbf8605?vcp=1&amp;pid=fd2fc5a45&amp;color=0,0,0&amp;vtp=1&amp;bt=1&amp;bbb=1"/>
          <p:cNvSpPr/>
          <p:nvPr/>
        </p:nvSpPr>
        <p:spPr>
          <a:xfrm>
            <a:off x="502920" y="896112"/>
            <a:ext cx="11183112" cy="365760"/>
          </a:xfrm>
          <a:prstGeom prst="rect">
            <a:avLst/>
          </a:prstGeom>
          <a:noFill/>
        </p:spPr>
        <p:txBody>
          <a:bodyPr wrap="none" lIns="0" tIns="0" rIns="0" bIns="0" rtlCol="0" anchor="ctr"/>
          <a:lstStyle/>
          <a:p>
            <a:pPr algn="l" latinLnBrk="1">
              <a:lnSpc>
                <a:spcPts val="2900"/>
              </a:lnSpc>
            </a:pP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［2023杭州中考节选］</a:t>
            </a:r>
            <a:endParaRPr lang="en-US" altLang="zh-CN" sz="2400" dirty="0"/>
          </a:p>
        </p:txBody>
      </p:sp>
      <mc:AlternateContent xmlns:mc="http://schemas.openxmlformats.org/markup-compatibility/2006">
        <mc:Choice xmlns:a14="http://schemas.microsoft.com/office/drawing/2010/main" Requires="a14">
          <p:sp>
            <p:nvSpPr>
              <p:cNvPr id="3" name="QM_7_BD.1_1#addf46e7e?sp=1&amp;vcp=1&amp;pid=a2bbf8605&amp;color=0,0,0&amp;vtp=1&amp;bbb=1&amp;hb=1"/>
              <p:cNvSpPr/>
              <p:nvPr/>
            </p:nvSpPr>
            <p:spPr>
              <a:xfrm>
                <a:off x="502920" y="1270000"/>
                <a:ext cx="11183112" cy="45421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潮</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宋］周密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天下之伟观也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自既望</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②</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以至十八日为最盛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方其远出海门</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仅如银线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既而渐近</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则玉</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城雪岭际天而来</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大声如雷霆</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震撼激射</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吞天沃日</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势极雄豪</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杨诚斋诗云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海涌银为郭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江横玉系腰</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者是也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a:t>
                </a:r>
                <a:endParaRPr lang="en-US" altLang="zh-CN" sz="1800" dirty="0">
                  <a:latin typeface="宋体" panose="02010600030101010101" pitchFamily="2" charset="-122"/>
                </a:endParaRPr>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吴儿善泅者数百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皆披发文身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手持十幅大彩旗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争先鼓勇</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溯迎而上</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出没于鲸波万仞中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腾身百变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而旗尾略不沾湿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以此夸能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江干上下十余里间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珠翠罗绮溢目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车马塞途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饮食百物皆倍穹</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④</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而僦赁</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⑤</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虽席地</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⑥</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不容间也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节选自《武林旧事》）</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注】①浙江：钱塘江。②既望：农历十六日（十五日叫望）。③海门：浙江入海口。④穹：高。</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⑤僦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jiù）赁（lìn）：租用。⑥席地：一席之地，仅容一个座位的地方。</a:t>
                </a:r>
                <a:endParaRPr lang="en-US" altLang="zh-CN" dirty="0"/>
              </a:p>
            </p:txBody>
          </p:sp>
        </mc:Choice>
        <mc:Fallback>
          <p:sp>
            <p:nvSpPr>
              <p:cNvPr id="3" name="QM_7_BD.1_1#addf46e7e?sp=1&amp;vcp=1&amp;pid=a2bbf8605&amp;color=0,0,0&amp;vtp=1&amp;bbb=1&amp;hb=1"/>
              <p:cNvSpPr>
                <a:spLocks noRot="1" noChangeAspect="1" noMove="1" noResize="1" noEditPoints="1" noAdjustHandles="1" noChangeArrowheads="1" noChangeShapeType="1" noTextEdit="1"/>
              </p:cNvSpPr>
              <p:nvPr/>
            </p:nvSpPr>
            <p:spPr>
              <a:xfrm>
                <a:off x="502920" y="1270000"/>
                <a:ext cx="11183112" cy="4542155"/>
              </a:xfrm>
              <a:prstGeom prst="rect">
                <a:avLst/>
              </a:prstGeom>
              <a:blipFill rotWithShape="1">
                <a:blip r:embed="rId1"/>
                <a:stretch>
                  <a:fillRect r="-2452" b="-937"/>
                </a:stretch>
              </a:blipFill>
            </p:spPr>
            <p:txBody>
              <a:bodyPr/>
              <a:lstStyle/>
              <a:p>
                <a:r>
                  <a:rPr lang="zh-CN" altLang="en-US">
                    <a:noFill/>
                  </a:rPr>
                  <a:t> </a:t>
                </a:r>
              </a:p>
            </p:txBody>
          </p:sp>
        </mc:Fallback>
      </mc:AlternateContent>
    </p:spTree>
  </p:cSld>
  <p:clrMapOvr>
    <a:masterClrMapping/>
  </p:clrMapOvr>
  <p:transition>
    <p:split dir="in"/>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7_BD.1_2#addf46e7e?vcp=1&amp;pid=a2bbf8605&amp;color=0,0,0&amp;mp=1&amp;vtp=1&amp;bt=1&amp;bbb=1&amp;hb=1"/>
              <p:cNvSpPr/>
              <p:nvPr/>
            </p:nvSpPr>
            <p:spPr>
              <a:xfrm>
                <a:off x="502920" y="1320072"/>
                <a:ext cx="11183112" cy="2027555"/>
              </a:xfrm>
              <a:prstGeom prst="rect">
                <a:avLst/>
              </a:prstGeom>
              <a:noFill/>
            </p:spPr>
            <p:txBody>
              <a:bodyPr wrap="none" lIns="0" tIns="0" rIns="0" bIns="0" rtlCol="0" anchor="t"/>
              <a:lstStyle/>
              <a:p>
                <a:pPr algn="ctr"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酒泉子·长忆观潮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［宋］潘阆</a:t>
                </a:r>
                <a14:m>
                  <m:oMath xmlns:m="http://schemas.openxmlformats.org/officeDocument/2006/math">
                    <m:sSup>
                      <m:sSupPr>
                        <m:ctrlPr>
                          <a:rPr lang="en-US" altLang="zh-CN" sz="18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18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长忆观潮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满郭人争江上望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来疑沧海尽成空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万面鼓声中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弄潮儿向涛头立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手把红旗旗不湿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别来几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向梦中看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梦觉尚心寒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注】①潘阆（？—1009）：字梦空，号逍遥子，宋大名（今属河北）人。曾长期寓居杭州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，晚年写有十</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《酒泉子》，对杭州的自然风景做了较为全面的描写。</a:t>
                </a:r>
                <a:endParaRPr lang="en-US" altLang="zh-CN" dirty="0"/>
              </a:p>
            </p:txBody>
          </p:sp>
        </mc:Choice>
        <mc:Fallback>
          <p:sp>
            <p:nvSpPr>
              <p:cNvPr id="2" name="QM_7_BD.1_2#addf46e7e?vcp=1&amp;pid=a2bbf8605&amp;color=0,0,0&amp;mp=1&amp;vtp=1&amp;bt=1&amp;bbb=1&amp;hb=1"/>
              <p:cNvSpPr>
                <a:spLocks noRot="1" noChangeAspect="1" noMove="1" noResize="1" noEditPoints="1" noAdjustHandles="1" noChangeArrowheads="1" noChangeShapeType="1" noTextEdit="1"/>
              </p:cNvSpPr>
              <p:nvPr/>
            </p:nvSpPr>
            <p:spPr>
              <a:xfrm>
                <a:off x="502920" y="1320072"/>
                <a:ext cx="11183112" cy="2027555"/>
              </a:xfrm>
              <a:prstGeom prst="rect">
                <a:avLst/>
              </a:prstGeom>
              <a:blipFill rotWithShape="1">
                <a:blip r:embed="rId1"/>
                <a:stretch>
                  <a:fillRect t="-27" r="1" b="-2072"/>
                </a:stretch>
              </a:blipFill>
            </p:spPr>
            <p:txBody>
              <a:bodyPr/>
              <a:lstStyle/>
              <a:p>
                <a:r>
                  <a:rPr lang="zh-CN" altLang="en-US">
                    <a:noFill/>
                  </a:rPr>
                  <a:t> </a:t>
                </a:r>
              </a:p>
            </p:txBody>
          </p:sp>
        </mc:Fallback>
      </mc:AlternateContent>
      <p:sp>
        <p:nvSpPr>
          <p:cNvPr id="3" name="QC_8_BD.2_1#0e1be5ce3?vcp=1&amp;pid=addf46e7e&amp;color=0,0,0&amp;vtp=1&amp;bbb=1"/>
          <p:cNvSpPr/>
          <p:nvPr/>
        </p:nvSpPr>
        <p:spPr>
          <a:xfrm>
            <a:off x="502920" y="3396585"/>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1.下列对《观潮》和《酒泉子·长忆观潮》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理解不正确的一项是(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4" name="QC_8_AN.3_1#0e1be5ce3.bracket?vcp=1&amp;pid=addf46e7e&amp;color=0,0,0&amp;vpa=1&amp;vtp=1"/>
          <p:cNvSpPr/>
          <p:nvPr/>
        </p:nvSpPr>
        <p:spPr>
          <a:xfrm>
            <a:off x="6877525" y="3383250"/>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C_8_BD.4_1#0e1be5ce3.choices?vcp=1&amp;pid=addf46e7e&amp;color=0,0,0&amp;vtp=1&amp;bbb=1"/>
          <p:cNvSpPr/>
          <p:nvPr/>
        </p:nvSpPr>
        <p:spPr>
          <a:xfrm>
            <a:off x="502920" y="3807368"/>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A.《观潮》和《酒泉子·长忆观潮》都写到了钱江潮涌、弄潮儿和观潮者。</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.《观潮》引用杨诚斋诗句，以印证大潮气势恢宏，增强说服力。</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.“万面鼓声中”写潮来时万千观潮者敲锣打鼓、异常兴奋的场面。</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.词人别后还几度梦醒，犹觉胆战心寒，突显钱江潮令其印象深刻。</a:t>
            </a:r>
            <a:endParaRPr lang="en-US" altLang="zh-CN" sz="1800" dirty="0"/>
          </a:p>
        </p:txBody>
      </p:sp>
      <p:sp>
        <p:nvSpPr>
          <p:cNvPr id="6" name="QC_8_AS.5_1#0e1be5ce3?vcp=1&amp;pid=addf46e7e&amp;color=0,0,0&amp;vtp=1&amp;bbb=1"/>
          <p:cNvSpPr/>
          <p:nvPr/>
        </p:nvSpPr>
        <p:spPr>
          <a:xfrm>
            <a:off x="502920" y="5453350"/>
            <a:ext cx="11183112" cy="351155"/>
          </a:xfrm>
          <a:prstGeom prst="rect">
            <a:avLst/>
          </a:prstGeom>
          <a:noFill/>
        </p:spPr>
        <p:txBody>
          <a:bodyPr wrap="none" lIns="0" tIns="0" rIns="0" bIns="0" rtlCol="0" anchor="t"/>
          <a:lstStyle/>
          <a:p>
            <a:pPr algn="l" latinLnBrk="1">
              <a:lnSpc>
                <a:spcPts val="3100"/>
              </a:lnSpc>
            </a:pPr>
            <a:r>
              <a:rPr lang="en-US" altLang="zh-CN" sz="1800" b="1" i="0" spc="-5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spc="-5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本题考查理解诗文内容的能力。C项表述有误，“万面鼓声中”的大意：潮声像是万面鼓同时敲响发出的。</a:t>
            </a:r>
            <a:endParaRPr lang="en-US" altLang="zh-CN" sz="1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24662</Words>
  <Application>WPS 演示</Application>
  <PresentationFormat>宽屏</PresentationFormat>
  <Paragraphs>1557</Paragraphs>
  <Slides>80</Slides>
  <Notes>96</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80</vt:i4>
      </vt:variant>
    </vt:vector>
  </HeadingPairs>
  <TitlesOfParts>
    <vt:vector size="96"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Cambria Math</vt:lpstr>
      <vt:lpstr>Arial Unicode MS</vt:lpstr>
      <vt:lpstr>等线</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菲菲和乐乐</cp:lastModifiedBy>
  <cp:revision>3</cp:revision>
  <dcterms:created xsi:type="dcterms:W3CDTF">2024-10-12T11:44:00Z</dcterms:created>
  <dcterms:modified xsi:type="dcterms:W3CDTF">2025-02-27T08:52:36Z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F7D47A9DE38C45BAABF2A1D0F8DAF9ED_12</vt:lpwstr>
  </property>
  <property fmtid="{D5CDD505-2E9C-101B-9397-08002B2CF9AE}" pid="3" name="KSOProductBuildVer">
    <vt:lpwstr>2052-12.1.0.19770</vt:lpwstr>
  </property>
</Properties>
</file>